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9"/>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12" r:id="rId17"/>
    <p:sldId id="313" r:id="rId18"/>
    <p:sldId id="314" r:id="rId19"/>
    <p:sldId id="315" r:id="rId20"/>
    <p:sldId id="316" r:id="rId21"/>
    <p:sldId id="317" r:id="rId22"/>
    <p:sldId id="318" r:id="rId23"/>
    <p:sldId id="320" r:id="rId24"/>
    <p:sldId id="257" r:id="rId25"/>
    <p:sldId id="321" r:id="rId26"/>
    <p:sldId id="276" r:id="rId27"/>
    <p:sldId id="322" r:id="rId28"/>
    <p:sldId id="275" r:id="rId29"/>
    <p:sldId id="277" r:id="rId30"/>
    <p:sldId id="289" r:id="rId31"/>
    <p:sldId id="278" r:id="rId32"/>
    <p:sldId id="258" r:id="rId33"/>
    <p:sldId id="279" r:id="rId34"/>
    <p:sldId id="280" r:id="rId35"/>
    <p:sldId id="259" r:id="rId36"/>
    <p:sldId id="290" r:id="rId37"/>
    <p:sldId id="281" r:id="rId38"/>
    <p:sldId id="260" r:id="rId39"/>
    <p:sldId id="282" r:id="rId40"/>
    <p:sldId id="262" r:id="rId41"/>
    <p:sldId id="263" r:id="rId42"/>
    <p:sldId id="283" r:id="rId43"/>
    <p:sldId id="264" r:id="rId44"/>
    <p:sldId id="284" r:id="rId45"/>
    <p:sldId id="265" r:id="rId46"/>
    <p:sldId id="266" r:id="rId47"/>
    <p:sldId id="267" r:id="rId48"/>
    <p:sldId id="285" r:id="rId49"/>
    <p:sldId id="286" r:id="rId50"/>
    <p:sldId id="269" r:id="rId51"/>
    <p:sldId id="270" r:id="rId52"/>
    <p:sldId id="271" r:id="rId53"/>
    <p:sldId id="287" r:id="rId54"/>
    <p:sldId id="272" r:id="rId55"/>
    <p:sldId id="273" r:id="rId56"/>
    <p:sldId id="288" r:id="rId57"/>
    <p:sldId id="27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0" autoAdjust="0"/>
    <p:restoredTop sz="94660"/>
  </p:normalViewPr>
  <p:slideViewPr>
    <p:cSldViewPr snapToGrid="0">
      <p:cViewPr varScale="1">
        <p:scale>
          <a:sx n="55" d="100"/>
          <a:sy n="55" d="100"/>
        </p:scale>
        <p:origin x="62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50FA53-2728-43D4-A6A5-3907E7158328}" type="datetimeFigureOut">
              <a:rPr lang="en-US" smtClean="0"/>
              <a:t>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7DEF8-441A-4236-B546-25EB71DDDE5E}" type="slidenum">
              <a:rPr lang="en-US" smtClean="0"/>
              <a:t>‹#›</a:t>
            </a:fld>
            <a:endParaRPr lang="en-US"/>
          </a:p>
        </p:txBody>
      </p:sp>
    </p:spTree>
    <p:extLst>
      <p:ext uri="{BB962C8B-B14F-4D97-AF65-F5344CB8AC3E}">
        <p14:creationId xmlns:p14="http://schemas.microsoft.com/office/powerpoint/2010/main" val="119797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77698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2944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6F87FD2-6D74-4A43-8E87-F0F08DB2E531}" type="slidenum">
              <a:rPr lang="en-US" altLang="en-US" sz="1200">
                <a:latin typeface="Times New Roman" panose="02020603050405020304" pitchFamily="18" charset="0"/>
              </a:rPr>
              <a:pPr algn="r" eaLnBrk="1" hangingPunct="1"/>
              <a:t>6</a:t>
            </a:fld>
            <a:endParaRPr lang="en-US" altLang="en-US" sz="12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673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BD7E8C-73F8-4EEB-9788-5AEFDAACF15D}" type="slidenum">
              <a:rPr lang="en-US" altLang="en-US" sz="1200">
                <a:latin typeface="Times New Roman" panose="02020603050405020304" pitchFamily="18" charset="0"/>
              </a:rPr>
              <a:pPr algn="r" eaLnBrk="1" hangingPunct="1"/>
              <a:t>8</a:t>
            </a:fld>
            <a:endParaRPr lang="en-US" altLang="en-US" sz="120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3546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55BE098-0FFD-4060-8D81-8FD75A3E2312}" type="slidenum">
              <a:rPr lang="en-US" altLang="en-US" sz="1200">
                <a:latin typeface="Times New Roman" panose="02020603050405020304" pitchFamily="18" charset="0"/>
              </a:rPr>
              <a:pPr algn="r" eaLnBrk="1" hangingPunct="1"/>
              <a:t>9</a:t>
            </a:fld>
            <a:endParaRPr lang="en-US" altLang="en-US" sz="120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22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5655832-2F3E-4625-A463-FE496232A783}" type="slidenum">
              <a:rPr lang="en-US" altLang="en-US" sz="1200">
                <a:latin typeface="Times New Roman" panose="02020603050405020304" pitchFamily="18" charset="0"/>
              </a:rPr>
              <a:pPr algn="r" eaLnBrk="1" hangingPunct="1"/>
              <a:t>10</a:t>
            </a:fld>
            <a:endParaRPr lang="en-US" altLang="en-US" sz="120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93941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BFC4697-E9ED-446A-85F4-29A4E7BEFCEB}" type="slidenum">
              <a:rPr lang="en-US" altLang="en-US" sz="1200">
                <a:latin typeface="Times New Roman" panose="02020603050405020304" pitchFamily="18" charset="0"/>
              </a:rPr>
              <a:pPr algn="r" eaLnBrk="1" hangingPunct="1"/>
              <a:t>11</a:t>
            </a:fld>
            <a:endParaRPr lang="en-US" altLang="en-US" sz="120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335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E0F7D-CFD6-4A13-8354-1C49739B23E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1703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E0F7D-CFD6-4A13-8354-1C49739B23E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353738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E0F7D-CFD6-4A13-8354-1C49739B23E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45036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E0F7D-CFD6-4A13-8354-1C49739B23E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249544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3E0F7D-CFD6-4A13-8354-1C49739B23E7}" type="datetimeFigureOut">
              <a:rPr lang="en-US" smtClean="0"/>
              <a:t>9/12/2020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24649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E0F7D-CFD6-4A13-8354-1C49739B23E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224994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E0F7D-CFD6-4A13-8354-1C49739B23E7}" type="datetimeFigureOut">
              <a:rPr lang="en-US" smtClean="0"/>
              <a:t>9/12/2020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245182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E0F7D-CFD6-4A13-8354-1C49739B23E7}" type="datetimeFigureOut">
              <a:rPr lang="en-US" smtClean="0"/>
              <a:t>9/12/2020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393610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E0F7D-CFD6-4A13-8354-1C49739B23E7}" type="datetimeFigureOut">
              <a:rPr lang="en-US" smtClean="0"/>
              <a:t>9/12/2020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76251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3E0F7D-CFD6-4A13-8354-1C49739B23E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123123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3E0F7D-CFD6-4A13-8354-1C49739B23E7}" type="datetimeFigureOut">
              <a:rPr lang="en-US" smtClean="0"/>
              <a:t>9/12/2020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40A-B3EC-43B5-8DF7-A89F0FB5C512}" type="slidenum">
              <a:rPr lang="en-US" smtClean="0"/>
              <a:t>‹#›</a:t>
            </a:fld>
            <a:endParaRPr lang="en-US"/>
          </a:p>
        </p:txBody>
      </p:sp>
    </p:spTree>
    <p:extLst>
      <p:ext uri="{BB962C8B-B14F-4D97-AF65-F5344CB8AC3E}">
        <p14:creationId xmlns:p14="http://schemas.microsoft.com/office/powerpoint/2010/main" val="262509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E0F7D-CFD6-4A13-8354-1C49739B23E7}" type="datetimeFigureOut">
              <a:rPr lang="en-US" smtClean="0"/>
              <a:t>9/12/2020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DE40A-B3EC-43B5-8DF7-A89F0FB5C512}" type="slidenum">
              <a:rPr lang="en-US" smtClean="0"/>
              <a:t>‹#›</a:t>
            </a:fld>
            <a:endParaRPr lang="en-US"/>
          </a:p>
        </p:txBody>
      </p:sp>
    </p:spTree>
    <p:extLst>
      <p:ext uri="{BB962C8B-B14F-4D97-AF65-F5344CB8AC3E}">
        <p14:creationId xmlns:p14="http://schemas.microsoft.com/office/powerpoint/2010/main" val="330241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fancahalal.p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jpeg"/><Relationship Id="rId5" Type="http://schemas.openxmlformats.org/officeDocument/2006/relationships/image" Target="../media/image16.png"/><Relationship Id="rId10" Type="http://schemas.openxmlformats.org/officeDocument/2006/relationships/image" Target="../media/image4.jpeg"/><Relationship Id="rId4" Type="http://schemas.openxmlformats.org/officeDocument/2006/relationships/oleObject" Target="../embeddings/oleObject1.bin"/><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com.pk/imgres?imgurl=http://clouddragon.files.wordpress.com/2009/04/cute-pig.jpg&amp;imgrefurl=http://clouddragon.wordpress.com/2009/04/06/pigs-pigs-pigs/&amp;usg=__yBv_ECJPZTsFApbG5F4qHCcqSsE=&amp;h=600&amp;w=552&amp;sz=72&amp;hl=en&amp;start=18&amp;itbs=1&amp;tbnid=9-Y_ZC2X29w_yM:&amp;tbnh=135&amp;tbnw=124&amp;prev=/images%3Fq%3Dpig%26hl%3Den%26sa%3DG%26gbv%3D2%26tbs%3Disch:1"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ifancahalal.pk/"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3" y="322217"/>
            <a:ext cx="10319657" cy="1654630"/>
          </a:xfrm>
        </p:spPr>
        <p:txBody>
          <a:bodyPr>
            <a:normAutofit fontScale="90000"/>
          </a:bodyPr>
          <a:lstStyle/>
          <a:p>
            <a:r>
              <a:rPr lang="en-GB" dirty="0" smtClean="0">
                <a:latin typeface="Algerian" panose="04020705040A02060702" pitchFamily="82" charset="0"/>
              </a:rPr>
              <a:t>ANIMAL RIGHTS &amp; WELFARE IN ISLAM</a:t>
            </a:r>
            <a:endParaRPr lang="en-US" dirty="0">
              <a:latin typeface="Algerian" panose="04020705040A02060702" pitchFamily="82" charset="0"/>
            </a:endParaRPr>
          </a:p>
        </p:txBody>
      </p:sp>
      <p:sp>
        <p:nvSpPr>
          <p:cNvPr id="3" name="Subtitle 2"/>
          <p:cNvSpPr>
            <a:spLocks noGrp="1"/>
          </p:cNvSpPr>
          <p:nvPr>
            <p:ph type="subTitle" idx="1"/>
          </p:nvPr>
        </p:nvSpPr>
        <p:spPr>
          <a:xfrm>
            <a:off x="6339840" y="4223656"/>
            <a:ext cx="4894217" cy="1776549"/>
          </a:xfrm>
        </p:spPr>
        <p:txBody>
          <a:bodyPr>
            <a:normAutofit fontScale="92500" lnSpcReduction="10000"/>
          </a:bodyPr>
          <a:lstStyle/>
          <a:p>
            <a:pPr>
              <a:spcBef>
                <a:spcPts val="600"/>
              </a:spcBef>
            </a:pPr>
            <a:r>
              <a:rPr lang="en-GB" dirty="0" smtClean="0">
                <a:latin typeface="Arial Black" panose="020B0A04020102020204" pitchFamily="34" charset="0"/>
              </a:rPr>
              <a:t>Prof </a:t>
            </a:r>
            <a:r>
              <a:rPr lang="en-GB" dirty="0" err="1" smtClean="0">
                <a:latin typeface="Arial Black" panose="020B0A04020102020204" pitchFamily="34" charset="0"/>
              </a:rPr>
              <a:t>Dr.</a:t>
            </a:r>
            <a:r>
              <a:rPr lang="en-GB" dirty="0" smtClean="0">
                <a:latin typeface="Arial Black" panose="020B0A04020102020204" pitchFamily="34" charset="0"/>
              </a:rPr>
              <a:t> </a:t>
            </a:r>
            <a:r>
              <a:rPr lang="en-GB" dirty="0" err="1" smtClean="0">
                <a:latin typeface="Arial Black" panose="020B0A04020102020204" pitchFamily="34" charset="0"/>
              </a:rPr>
              <a:t>Javaid</a:t>
            </a:r>
            <a:r>
              <a:rPr lang="en-GB" dirty="0" smtClean="0">
                <a:latin typeface="Arial Black" panose="020B0A04020102020204" pitchFamily="34" charset="0"/>
              </a:rPr>
              <a:t> Aziz Awan</a:t>
            </a:r>
          </a:p>
          <a:p>
            <a:pPr>
              <a:spcBef>
                <a:spcPts val="600"/>
              </a:spcBef>
            </a:pPr>
            <a:r>
              <a:rPr lang="en-GB" dirty="0" smtClean="0">
                <a:latin typeface="Arial Black" panose="020B0A04020102020204" pitchFamily="34" charset="0"/>
              </a:rPr>
              <a:t>Country Director</a:t>
            </a:r>
          </a:p>
          <a:p>
            <a:pPr>
              <a:spcBef>
                <a:spcPts val="600"/>
              </a:spcBef>
            </a:pPr>
            <a:r>
              <a:rPr lang="en-GB" dirty="0" err="1" smtClean="0">
                <a:latin typeface="Arial Black" panose="020B0A04020102020204" pitchFamily="34" charset="0"/>
              </a:rPr>
              <a:t>Ifanca</a:t>
            </a:r>
            <a:r>
              <a:rPr lang="en-GB" dirty="0" smtClean="0">
                <a:latin typeface="Arial Black" panose="020B0A04020102020204" pitchFamily="34" charset="0"/>
              </a:rPr>
              <a:t> </a:t>
            </a:r>
            <a:r>
              <a:rPr lang="en-GB" dirty="0" smtClean="0">
                <a:latin typeface="Arial Black" panose="020B0A04020102020204" pitchFamily="34" charset="0"/>
              </a:rPr>
              <a:t>Pakistan</a:t>
            </a:r>
          </a:p>
          <a:p>
            <a:pPr>
              <a:spcBef>
                <a:spcPts val="600"/>
              </a:spcBef>
            </a:pPr>
            <a:r>
              <a:rPr lang="en-GB" dirty="0" smtClean="0">
                <a:latin typeface="Arial Black" panose="020B0A04020102020204" pitchFamily="34" charset="0"/>
                <a:hlinkClick r:id="rId2"/>
              </a:rPr>
              <a:t>www.ifancahalal.pk</a:t>
            </a:r>
            <a:endParaRPr lang="en-GB" dirty="0" smtClean="0">
              <a:latin typeface="Arial Black" panose="020B0A04020102020204" pitchFamily="34" charset="0"/>
            </a:endParaRPr>
          </a:p>
          <a:p>
            <a:pPr>
              <a:spcBef>
                <a:spcPts val="600"/>
              </a:spcBef>
            </a:pPr>
            <a:r>
              <a:rPr lang="en-GB" dirty="0" smtClean="0">
                <a:latin typeface="Arial Black" panose="020B0A04020102020204" pitchFamily="34" charset="0"/>
              </a:rPr>
              <a:t>ifancapk@gmail.com</a:t>
            </a:r>
            <a:endParaRPr lang="en-GB" dirty="0" smtClean="0">
              <a:latin typeface="Arial Black" panose="020B0A04020102020204" pitchFamily="34" charset="0"/>
            </a:endParaRPr>
          </a:p>
          <a:p>
            <a:endParaRPr lang="en-US"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652" y="2279650"/>
            <a:ext cx="1450794" cy="141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a3.twimg.com/profile_images/1165913375/IFANC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 y="1937108"/>
            <a:ext cx="2209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78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3AA4A4-1C09-43DB-ACF3-E2B441A8BDA4}" type="datetime1">
              <a:rPr lang="en-US" altLang="en-US" smtClean="0"/>
              <a:pPr/>
              <a:t>9/12/2020</a:t>
            </a:fld>
            <a:endParaRPr lang="en-US" altLang="en-US" smtClean="0"/>
          </a:p>
        </p:txBody>
      </p:sp>
      <p:sp>
        <p:nvSpPr>
          <p:cNvPr id="1126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98D3DC-4892-4AC5-9554-9512C86697BD}" type="slidenum">
              <a:rPr lang="en-US" altLang="en-US"/>
              <a:pPr/>
              <a:t>10</a:t>
            </a:fld>
            <a:endParaRPr lang="en-US" altLang="en-US"/>
          </a:p>
        </p:txBody>
      </p:sp>
      <p:sp>
        <p:nvSpPr>
          <p:cNvPr id="7172" name="Rectangle 2"/>
          <p:cNvSpPr>
            <a:spLocks noGrp="1" noChangeArrowheads="1"/>
          </p:cNvSpPr>
          <p:nvPr>
            <p:ph type="title" idx="4294967295"/>
          </p:nvPr>
        </p:nvSpPr>
        <p:spPr>
          <a:xfrm>
            <a:off x="2362200" y="0"/>
            <a:ext cx="8077200" cy="1219200"/>
          </a:xfrm>
        </p:spPr>
        <p:txBody>
          <a:bodyPr>
            <a:normAutofit/>
          </a:bodyPr>
          <a:lstStyle/>
          <a:p>
            <a:pPr eaLnBrk="1" hangingPunct="1">
              <a:defRPr/>
            </a:pPr>
            <a:r>
              <a:rPr lang="en-US" sz="4000" b="1" dirty="0">
                <a:solidFill>
                  <a:srgbClr val="FF9900"/>
                </a:solidFill>
              </a:rPr>
              <a:t/>
            </a:r>
            <a:br>
              <a:rPr lang="en-US" sz="4000" b="1" dirty="0">
                <a:solidFill>
                  <a:srgbClr val="FF9900"/>
                </a:solidFill>
              </a:rPr>
            </a:br>
            <a:r>
              <a:rPr lang="en-US" sz="4000" b="1" dirty="0">
                <a:solidFill>
                  <a:srgbClr val="0000CC"/>
                </a:solidFill>
              </a:rPr>
              <a:t>Crescent M Certification</a:t>
            </a:r>
          </a:p>
        </p:txBody>
      </p:sp>
      <p:sp>
        <p:nvSpPr>
          <p:cNvPr id="11269" name="Rectangle 3"/>
          <p:cNvSpPr>
            <a:spLocks noGrp="1" noChangeArrowheads="1"/>
          </p:cNvSpPr>
          <p:nvPr>
            <p:ph type="body" idx="4294967295"/>
          </p:nvPr>
        </p:nvSpPr>
        <p:spPr>
          <a:xfrm>
            <a:off x="1524000" y="1219200"/>
            <a:ext cx="9144000" cy="5638800"/>
          </a:xfrm>
        </p:spPr>
        <p:txBody>
          <a:bodyPr/>
          <a:lstStyle/>
          <a:p>
            <a:pPr eaLnBrk="1" hangingPunct="1"/>
            <a:r>
              <a:rPr lang="en-US" altLang="en-US" dirty="0" smtClean="0">
                <a:solidFill>
                  <a:srgbClr val="A50021"/>
                </a:solidFill>
              </a:rPr>
              <a:t>Global Affiliations</a:t>
            </a:r>
            <a:r>
              <a:rPr lang="en-US" altLang="en-US" dirty="0" smtClean="0"/>
              <a:t>:</a:t>
            </a:r>
          </a:p>
          <a:p>
            <a:pPr eaLnBrk="1" hangingPunct="1">
              <a:buFontTx/>
              <a:buNone/>
            </a:pPr>
            <a:r>
              <a:rPr lang="en-US" altLang="en-US" dirty="0" smtClean="0"/>
              <a:t>	IFANCA provides Halal certification in over 75 countries directly or through affiliates like:</a:t>
            </a:r>
          </a:p>
          <a:p>
            <a:pPr lvl="2" eaLnBrk="1" hangingPunct="1">
              <a:buFont typeface="Wingdings" panose="05000000000000000000" pitchFamily="2" charset="2"/>
              <a:buChar char="v"/>
            </a:pPr>
            <a:r>
              <a:rPr lang="en-US" altLang="en-US" sz="3200" dirty="0"/>
              <a:t>HFCE, Europe</a:t>
            </a:r>
          </a:p>
          <a:p>
            <a:pPr lvl="2" eaLnBrk="1" hangingPunct="1">
              <a:buFont typeface="Wingdings" panose="05000000000000000000" pitchFamily="2" charset="2"/>
              <a:buChar char="v"/>
            </a:pPr>
            <a:r>
              <a:rPr lang="en-US" altLang="en-US" sz="3200" dirty="0"/>
              <a:t>AFIC, Australia</a:t>
            </a:r>
          </a:p>
          <a:p>
            <a:pPr lvl="2" eaLnBrk="1" hangingPunct="1">
              <a:buFont typeface="Wingdings" panose="05000000000000000000" pitchFamily="2" charset="2"/>
              <a:buChar char="v"/>
            </a:pPr>
            <a:r>
              <a:rPr lang="en-US" altLang="en-US" sz="3200" dirty="0"/>
              <a:t>NZIMM, New Zealand</a:t>
            </a:r>
          </a:p>
          <a:p>
            <a:pPr lvl="2" eaLnBrk="1" hangingPunct="1">
              <a:buFont typeface="Wingdings" panose="05000000000000000000" pitchFamily="2" charset="2"/>
              <a:buChar char="v"/>
            </a:pPr>
            <a:r>
              <a:rPr lang="en-US" altLang="en-US" sz="3200" dirty="0"/>
              <a:t>IFNCC - Canada</a:t>
            </a:r>
          </a:p>
        </p:txBody>
      </p:sp>
      <p:pic>
        <p:nvPicPr>
          <p:cNvPr id="11270" name="Picture 4" descr="australia-The%20Australian%20Federation%20of%20Islamic%20Councils%20Inc_%20%28AFIC%29&amp;Queensland%20Bra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3076578"/>
            <a:ext cx="1676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5" descr="belgium-Islamic%20Food%20Council%20Of%20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13770"/>
            <a:ext cx="15240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new%20zealand-New%20Zealand%20Islamic%20Meat%20Management%20Incorporated%20&amp;%20N_Z_%20Islamic%20Processed%20Food%20Managemen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7800" y="3886200"/>
            <a:ext cx="12954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724401"/>
            <a:ext cx="1828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ifanca%20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1" y="0"/>
            <a:ext cx="1679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201" y="55564"/>
            <a:ext cx="1228725"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916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6F1F85-58BD-42BD-BDE1-1208A7C8A8AB}" type="datetime1">
              <a:rPr lang="en-US" altLang="en-US" smtClean="0"/>
              <a:pPr/>
              <a:t>9/12/2020</a:t>
            </a:fld>
            <a:endParaRPr lang="en-US" altLang="en-US" smtClean="0"/>
          </a:p>
        </p:txBody>
      </p:sp>
      <p:sp>
        <p:nvSpPr>
          <p:cNvPr id="1229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323778-F9F6-4ACD-B182-7ED2D8E851C0}" type="slidenum">
              <a:rPr lang="en-US" altLang="en-US"/>
              <a:pPr/>
              <a:t>11</a:t>
            </a:fld>
            <a:endParaRPr lang="en-US" altLang="en-US"/>
          </a:p>
        </p:txBody>
      </p:sp>
      <p:sp>
        <p:nvSpPr>
          <p:cNvPr id="3078" name="Rectangle 2"/>
          <p:cNvSpPr>
            <a:spLocks noGrp="1" noChangeArrowheads="1"/>
          </p:cNvSpPr>
          <p:nvPr>
            <p:ph type="title" idx="4294967295"/>
          </p:nvPr>
        </p:nvSpPr>
        <p:spPr>
          <a:xfrm>
            <a:off x="263236" y="365126"/>
            <a:ext cx="11090564" cy="696912"/>
          </a:xfrm>
        </p:spPr>
        <p:txBody>
          <a:bodyPr>
            <a:normAutofit fontScale="90000"/>
          </a:bodyPr>
          <a:lstStyle/>
          <a:p>
            <a:pPr eaLnBrk="1" hangingPunct="1">
              <a:defRPr/>
            </a:pPr>
            <a:r>
              <a:rPr lang="en-US" sz="4000" b="1" dirty="0">
                <a:solidFill>
                  <a:srgbClr val="FF9900"/>
                </a:solidFill>
              </a:rPr>
              <a:t/>
            </a:r>
            <a:br>
              <a:rPr lang="en-US" sz="4000" b="1" dirty="0">
                <a:solidFill>
                  <a:srgbClr val="FF9900"/>
                </a:solidFill>
              </a:rPr>
            </a:br>
            <a:r>
              <a:rPr lang="en-US" sz="4000" b="1" dirty="0" err="1">
                <a:solidFill>
                  <a:srgbClr val="0000CC"/>
                </a:solidFill>
              </a:rPr>
              <a:t>Halal</a:t>
            </a:r>
            <a:r>
              <a:rPr lang="en-US" sz="4000" b="1" dirty="0">
                <a:solidFill>
                  <a:srgbClr val="0000CC"/>
                </a:solidFill>
              </a:rPr>
              <a:t> Certification Logos</a:t>
            </a:r>
          </a:p>
        </p:txBody>
      </p:sp>
      <p:graphicFrame>
        <p:nvGraphicFramePr>
          <p:cNvPr id="12293" name="Object 4"/>
          <p:cNvGraphicFramePr>
            <a:graphicFrameLocks noChangeAspect="1"/>
          </p:cNvGraphicFramePr>
          <p:nvPr/>
        </p:nvGraphicFramePr>
        <p:xfrm>
          <a:off x="3657600" y="4419601"/>
          <a:ext cx="4648200" cy="2144713"/>
        </p:xfrm>
        <a:graphic>
          <a:graphicData uri="http://schemas.openxmlformats.org/presentationml/2006/ole">
            <mc:AlternateContent xmlns:mc="http://schemas.openxmlformats.org/markup-compatibility/2006">
              <mc:Choice xmlns:v="urn:schemas-microsoft-com:vml" Requires="v">
                <p:oleObj spid="_x0000_s3082" name="Photo Editor Photo" r:id="rId4" imgW="4048690" imgH="1867161" progId="">
                  <p:embed/>
                </p:oleObj>
              </mc:Choice>
              <mc:Fallback>
                <p:oleObj name="Photo Editor Photo" r:id="rId4" imgW="4048690" imgH="1867161" progId="">
                  <p:embed/>
                  <p:pic>
                    <p:nvPicPr>
                      <p:cNvPr id="1229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419601"/>
                        <a:ext cx="4648200"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5"/>
          <p:cNvGraphicFramePr>
            <a:graphicFrameLocks noChangeAspect="1"/>
          </p:cNvGraphicFramePr>
          <p:nvPr/>
        </p:nvGraphicFramePr>
        <p:xfrm>
          <a:off x="1828800" y="1524000"/>
          <a:ext cx="2376488" cy="2514600"/>
        </p:xfrm>
        <a:graphic>
          <a:graphicData uri="http://schemas.openxmlformats.org/presentationml/2006/ole">
            <mc:AlternateContent xmlns:mc="http://schemas.openxmlformats.org/markup-compatibility/2006">
              <mc:Choice xmlns:v="urn:schemas-microsoft-com:vml" Requires="v">
                <p:oleObj spid="_x0000_s3083" name="Photo Editor Photo" r:id="rId6" imgW="1971950" imgH="2085714" progId="">
                  <p:embed/>
                </p:oleObj>
              </mc:Choice>
              <mc:Fallback>
                <p:oleObj name="Photo Editor Photo" r:id="rId6" imgW="1971950" imgH="2085714" progId="">
                  <p:embed/>
                  <p:pic>
                    <p:nvPicPr>
                      <p:cNvPr id="1229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524000"/>
                        <a:ext cx="2376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5" name="Picture 5" descr="halalsta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2289" y="1600200"/>
            <a:ext cx="2160587"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G:\IFANCA - 2010\LOGOS\IFANCA LOGOS\HIGH RESOLUTION LOGO\LOGO IFANCA CERTIFIED 21.07.11\IFANCA_CERTIFIED_300dp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1524001"/>
            <a:ext cx="200183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ifanca%20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
            <a:ext cx="190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34255" y="152400"/>
            <a:ext cx="1181965" cy="136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54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55EEEE-35EE-4C20-A24C-CC13620C7E46}" type="datetime1">
              <a:rPr lang="en-US" altLang="en-US" smtClean="0"/>
              <a:pPr/>
              <a:t>9/12/2020</a:t>
            </a:fld>
            <a:endParaRPr lang="en-US" altLang="en-US" smtClean="0"/>
          </a:p>
        </p:txBody>
      </p:sp>
      <p:sp>
        <p:nvSpPr>
          <p:cNvPr id="133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262FC0-CCE6-4D07-8750-430FABB4BC06}" type="slidenum">
              <a:rPr lang="en-US" altLang="en-US"/>
              <a:pPr/>
              <a:t>12</a:t>
            </a:fld>
            <a:endParaRPr lang="en-US" altLang="en-US"/>
          </a:p>
        </p:txBody>
      </p:sp>
      <p:pic>
        <p:nvPicPr>
          <p:cNvPr id="13316" name="Picture 2" descr="C:\Users\Dr. J. A. Awan\Desktop\SCANNED JUNE 15\mcdonald's halal logo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381001"/>
            <a:ext cx="4119563"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590" y="381001"/>
            <a:ext cx="662420" cy="76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01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CB0685-8FCB-47ED-A359-730EC51B9EE3}" type="datetime1">
              <a:rPr lang="en-US" altLang="en-US" smtClean="0"/>
              <a:pPr/>
              <a:t>9/12/2020</a:t>
            </a:fld>
            <a:endParaRPr lang="en-US" altLang="en-US" smtClean="0"/>
          </a:p>
        </p:txBody>
      </p:sp>
      <p:sp>
        <p:nvSpPr>
          <p:cNvPr id="143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D7F1B27-C582-40E0-A685-7A14EA09C9E0}" type="slidenum">
              <a:rPr lang="en-US" altLang="en-US"/>
              <a:pPr/>
              <a:t>13</a:t>
            </a:fld>
            <a:endParaRPr lang="en-US" altLang="en-US"/>
          </a:p>
        </p:txBody>
      </p:sp>
      <p:pic>
        <p:nvPicPr>
          <p:cNvPr id="14340" name="Picture 2" descr="C:\Users\Dr. J. A. Awan\Dropbox\Camera Uploads\2016-03-21 FAKE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82" y="91576"/>
            <a:ext cx="10287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1236" y="152400"/>
            <a:ext cx="1084984" cy="124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81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62A2BD-93CC-4245-90E6-41019FA26BCE}" type="datetime1">
              <a:rPr lang="en-US" altLang="en-US" smtClean="0"/>
              <a:pPr/>
              <a:t>9/12/2020</a:t>
            </a:fld>
            <a:endParaRPr lang="en-US" altLang="en-US" smtClean="0"/>
          </a:p>
        </p:txBody>
      </p:sp>
      <p:sp>
        <p:nvSpPr>
          <p:cNvPr id="1536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098A72-1F11-4EB6-B53D-D8D238B3D6BD}" type="slidenum">
              <a:rPr lang="en-US" altLang="en-US"/>
              <a:pPr/>
              <a:t>14</a:t>
            </a:fld>
            <a:endParaRPr lang="en-US" altLang="en-US"/>
          </a:p>
        </p:txBody>
      </p:sp>
      <p:pic>
        <p:nvPicPr>
          <p:cNvPr id="15364" name="Picture 2" descr="C:\Users\Dr Javaid Awan\Desktop\Certified Co logos 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0"/>
            <a:ext cx="9652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304800"/>
            <a:ext cx="10779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0387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828800" y="0"/>
            <a:ext cx="8686800" cy="990600"/>
          </a:xfrm>
        </p:spPr>
        <p:txBody>
          <a:bodyPr/>
          <a:lstStyle/>
          <a:p>
            <a:r>
              <a:rPr lang="en-US" altLang="en-US" sz="3200"/>
              <a:t>Some international Ifanca clients</a:t>
            </a:r>
          </a:p>
        </p:txBody>
      </p:sp>
      <p:sp>
        <p:nvSpPr>
          <p:cNvPr id="16387" name="Content Placeholder 2"/>
          <p:cNvSpPr>
            <a:spLocks noGrp="1"/>
          </p:cNvSpPr>
          <p:nvPr>
            <p:ph idx="1"/>
          </p:nvPr>
        </p:nvSpPr>
        <p:spPr>
          <a:xfrm>
            <a:off x="1524000" y="838200"/>
            <a:ext cx="9144000" cy="6019800"/>
          </a:xfrm>
        </p:spPr>
        <p:txBody>
          <a:bodyPr/>
          <a:lstStyle/>
          <a:p>
            <a:endParaRPr lang="en-US" altLang="en-US" smtClean="0"/>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923445-3A5B-4550-AA60-A6A1D06C0B97}" type="datetime1">
              <a:rPr lang="en-US" altLang="en-US" smtClean="0"/>
              <a:pPr/>
              <a:t>9/12/2020</a:t>
            </a:fld>
            <a:endParaRPr lang="en-US" altLang="en-US" smtClean="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E73306-2F27-4880-9AE4-80E25FDA8908}" type="slidenum">
              <a:rPr lang="en-US" altLang="en-US"/>
              <a:pPr/>
              <a:t>15</a:t>
            </a:fld>
            <a:endParaRPr lang="en-US" altLang="en-US"/>
          </a:p>
        </p:txBody>
      </p:sp>
      <p:sp>
        <p:nvSpPr>
          <p:cNvPr id="16390" name="Date Placeholder 1"/>
          <p:cNvSpPr txBox="1">
            <a:spLocks/>
          </p:cNvSpPr>
          <p:nvPr/>
        </p:nvSpPr>
        <p:spPr bwMode="auto">
          <a:xfrm>
            <a:off x="2278063" y="6421439"/>
            <a:ext cx="17002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97CBEE-74FC-4ACF-8CB2-AB135D87A203}" type="datetime1">
              <a:rPr lang="en-US" altLang="en-US" sz="1400"/>
              <a:pPr eaLnBrk="1" hangingPunct="1"/>
              <a:t>9/12/2020</a:t>
            </a:fld>
            <a:endParaRPr lang="en-US" altLang="en-US" sz="1400"/>
          </a:p>
        </p:txBody>
      </p:sp>
      <p:sp>
        <p:nvSpPr>
          <p:cNvPr id="16391" name="Slide Number Placeholder 2"/>
          <p:cNvSpPr txBox="1">
            <a:spLocks/>
          </p:cNvSpPr>
          <p:nvPr/>
        </p:nvSpPr>
        <p:spPr bwMode="auto">
          <a:xfrm>
            <a:off x="8374063" y="6421439"/>
            <a:ext cx="17002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CCCE47B-6A31-49D6-875A-900B3ED80364}" type="slidenum">
              <a:rPr lang="en-US" altLang="en-US" sz="1400"/>
              <a:pPr algn="r" eaLnBrk="1" hangingPunct="1"/>
              <a:t>15</a:t>
            </a:fld>
            <a:endParaRPr lang="en-US" altLang="en-US" sz="1400"/>
          </a:p>
        </p:txBody>
      </p:sp>
      <p:pic>
        <p:nvPicPr>
          <p:cNvPr id="16392" name="Picture 2"/>
          <p:cNvPicPr>
            <a:picLocks noChangeAspect="1" noChangeArrowheads="1"/>
          </p:cNvPicPr>
          <p:nvPr/>
        </p:nvPicPr>
        <p:blipFill>
          <a:blip r:embed="rId2">
            <a:extLst>
              <a:ext uri="{28A0092B-C50C-407E-A947-70E740481C1C}">
                <a14:useLocalDpi xmlns:a14="http://schemas.microsoft.com/office/drawing/2010/main" val="0"/>
              </a:ext>
            </a:extLst>
          </a:blip>
          <a:srcRect l="8353" t="37566" r="4344" b="2402"/>
          <a:stretch>
            <a:fillRect/>
          </a:stretch>
        </p:blipFill>
        <p:spPr bwMode="auto">
          <a:xfrm>
            <a:off x="2438400" y="914400"/>
            <a:ext cx="6400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1"/>
            <a:ext cx="1143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171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sp>
        <p:nvSpPr>
          <p:cNvPr id="23555" name="Content Placeholder 2"/>
          <p:cNvSpPr>
            <a:spLocks noGrp="1"/>
          </p:cNvSpPr>
          <p:nvPr>
            <p:ph idx="1"/>
          </p:nvPr>
        </p:nvSpPr>
        <p:spPr>
          <a:xfrm>
            <a:off x="1981200" y="1782764"/>
            <a:ext cx="8229600" cy="4770437"/>
          </a:xfrm>
        </p:spPr>
        <p:txBody>
          <a:bodyPr/>
          <a:lstStyle/>
          <a:p>
            <a:pPr algn="ctr">
              <a:buFontTx/>
              <a:buNone/>
            </a:pPr>
            <a:r>
              <a:rPr lang="en-US" altLang="en-US" sz="5400">
                <a:latin typeface="Aharoni" pitchFamily="2" charset="0"/>
                <a:cs typeface="Aharoni" pitchFamily="2" charset="0"/>
              </a:rPr>
              <a:t>  IFAN I  IS STRIVING TO PROVIDE THE CONSUMER </a:t>
            </a:r>
            <a:r>
              <a:rPr lang="en-US" altLang="en-US" sz="5400">
                <a:solidFill>
                  <a:srgbClr val="339966"/>
                </a:solidFill>
                <a:latin typeface="Aharoni" pitchFamily="2" charset="0"/>
                <a:cs typeface="Aharoni" pitchFamily="2" charset="0"/>
              </a:rPr>
              <a:t>HALAL</a:t>
            </a:r>
            <a:r>
              <a:rPr lang="en-US" altLang="en-US" sz="5400">
                <a:latin typeface="Aharoni" pitchFamily="2" charset="0"/>
                <a:cs typeface="Aharoni" pitchFamily="2" charset="0"/>
              </a:rPr>
              <a:t> AND </a:t>
            </a:r>
            <a:r>
              <a:rPr lang="en-US" altLang="en-US" sz="5400">
                <a:solidFill>
                  <a:srgbClr val="00CC99"/>
                </a:solidFill>
                <a:latin typeface="Aharoni" pitchFamily="2" charset="0"/>
                <a:cs typeface="Aharoni" pitchFamily="2" charset="0"/>
              </a:rPr>
              <a:t>TAYYAB</a:t>
            </a:r>
            <a:r>
              <a:rPr lang="en-US" altLang="en-US" sz="5400">
                <a:latin typeface="Aharoni" pitchFamily="2" charset="0"/>
                <a:cs typeface="Aharoni" pitchFamily="2" charset="0"/>
              </a:rPr>
              <a:t> FOODS</a:t>
            </a:r>
          </a:p>
        </p:txBody>
      </p:sp>
      <p:sp>
        <p:nvSpPr>
          <p:cNvPr id="23556" name="AutoShape 2" descr="Displaying image.jpeg"/>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3557" name="Picture 8" descr="G:\IFANCA - 2010\LOGOS\IFANCA LOGOS\HIGH RESOLUTION LOGO\LOGO IFANCA CERTIFIED 21.07.11\IFANCA_CERTIFIED_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304800"/>
            <a:ext cx="1150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39888"/>
            <a:ext cx="251460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21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altLang="en-US" smtClean="0"/>
          </a:p>
        </p:txBody>
      </p:sp>
      <p:sp>
        <p:nvSpPr>
          <p:cNvPr id="24579" name="Content Placeholder 2"/>
          <p:cNvSpPr>
            <a:spLocks noGrp="1"/>
          </p:cNvSpPr>
          <p:nvPr>
            <p:ph idx="1"/>
          </p:nvPr>
        </p:nvSpPr>
        <p:spPr>
          <a:xfrm>
            <a:off x="1981200" y="2057401"/>
            <a:ext cx="8229600" cy="4068763"/>
          </a:xfrm>
        </p:spPr>
        <p:txBody>
          <a:bodyPr/>
          <a:lstStyle/>
          <a:p>
            <a:pPr algn="ctr"/>
            <a:r>
              <a:rPr lang="en-US" altLang="en-US" sz="6600">
                <a:latin typeface="Algerian" panose="04020705040A02060702" pitchFamily="82" charset="0"/>
              </a:rPr>
              <a:t>HALAL, HARAAM AND MASHBOOH</a:t>
            </a:r>
          </a:p>
        </p:txBody>
      </p:sp>
      <p:sp>
        <p:nvSpPr>
          <p:cNvPr id="2458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0D657D-734C-4194-A91F-096C88A24BCB}" type="datetime1">
              <a:rPr lang="en-US" altLang="en-US" smtClean="0"/>
              <a:pPr/>
              <a:t>9/12/2020</a:t>
            </a:fld>
            <a:endParaRPr lang="en-US" altLang="en-US" smtClean="0"/>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48EBB4-E70D-4FA3-B5F0-C3BFDA392FD7}" type="slidenum">
              <a:rPr lang="en-US" altLang="en-US"/>
              <a:pPr/>
              <a:t>17</a:t>
            </a:fld>
            <a:endParaRPr lang="en-US" altLang="en-US"/>
          </a:p>
        </p:txBody>
      </p:sp>
      <p:pic>
        <p:nvPicPr>
          <p:cNvPr id="24582" name="Picture 8" descr="G:\IFANCA - 2010\LOGOS\IFANCA LOGOS\HIGH RESOLUTION LOGO\LOGO IFANCA CERTIFIED 21.07.11\IFANCA_CERTIFIED_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876801"/>
            <a:ext cx="1335088"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1"/>
            <a:ext cx="2514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201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19400" y="0"/>
            <a:ext cx="7391400" cy="1066800"/>
          </a:xfrm>
        </p:spPr>
        <p:txBody>
          <a:bodyPr/>
          <a:lstStyle/>
          <a:p>
            <a:r>
              <a:rPr lang="en-GB" altLang="en-US" b="1" smtClean="0"/>
              <a:t>Halal</a:t>
            </a:r>
            <a:endParaRPr lang="en-US" altLang="en-US" smtClean="0"/>
          </a:p>
        </p:txBody>
      </p:sp>
      <p:sp>
        <p:nvSpPr>
          <p:cNvPr id="25603" name="Content Placeholder 2"/>
          <p:cNvSpPr>
            <a:spLocks noGrp="1"/>
          </p:cNvSpPr>
          <p:nvPr>
            <p:ph idx="1"/>
          </p:nvPr>
        </p:nvSpPr>
        <p:spPr>
          <a:xfrm>
            <a:off x="623455" y="1219200"/>
            <a:ext cx="10044545" cy="5638800"/>
          </a:xfrm>
        </p:spPr>
        <p:txBody>
          <a:bodyPr>
            <a:normAutofit/>
          </a:bodyPr>
          <a:lstStyle/>
          <a:p>
            <a:r>
              <a:rPr lang="en-GB" altLang="en-US" sz="3200" dirty="0" smtClean="0">
                <a:solidFill>
                  <a:srgbClr val="00B050"/>
                </a:solidFill>
              </a:rPr>
              <a:t>Halal</a:t>
            </a:r>
            <a:r>
              <a:rPr lang="en-GB" altLang="en-US" sz="3200" dirty="0" smtClean="0">
                <a:solidFill>
                  <a:srgbClr val="339933"/>
                </a:solidFill>
              </a:rPr>
              <a:t> -</a:t>
            </a:r>
            <a:r>
              <a:rPr lang="en-GB" altLang="en-US" sz="3200" dirty="0" smtClean="0"/>
              <a:t> an Arabic word,  means "lawful" or "permitted“</a:t>
            </a:r>
          </a:p>
          <a:p>
            <a:r>
              <a:rPr lang="en-GB" altLang="en-US" sz="3200" dirty="0" smtClean="0"/>
              <a:t>Opposite of halal - </a:t>
            </a:r>
            <a:r>
              <a:rPr lang="en-GB" altLang="en-US" sz="3200" dirty="0" err="1" smtClean="0">
                <a:solidFill>
                  <a:srgbClr val="FF0000"/>
                </a:solidFill>
              </a:rPr>
              <a:t>haraam</a:t>
            </a:r>
            <a:r>
              <a:rPr lang="en-GB" altLang="en-US" sz="3200" dirty="0" smtClean="0"/>
              <a:t> - means "unlawful" or "prohibited“</a:t>
            </a:r>
          </a:p>
          <a:p>
            <a:r>
              <a:rPr lang="en-GB" altLang="en-US" sz="3200" dirty="0" smtClean="0"/>
              <a:t>For the mankind, particularly Muslims - all </a:t>
            </a:r>
            <a:r>
              <a:rPr lang="en-GB" altLang="en-US" sz="3200" dirty="0" smtClean="0">
                <a:solidFill>
                  <a:srgbClr val="3333FF"/>
                </a:solidFill>
              </a:rPr>
              <a:t>pure</a:t>
            </a:r>
            <a:r>
              <a:rPr lang="en-GB" altLang="en-US" sz="3200" dirty="0" smtClean="0"/>
              <a:t> and </a:t>
            </a:r>
            <a:r>
              <a:rPr lang="en-GB" altLang="en-US" sz="3200" dirty="0" smtClean="0">
                <a:solidFill>
                  <a:srgbClr val="C00000"/>
                </a:solidFill>
              </a:rPr>
              <a:t>clean</a:t>
            </a:r>
            <a:r>
              <a:rPr lang="en-GB" altLang="en-US" sz="3200" dirty="0" smtClean="0"/>
              <a:t> things considered halal except: </a:t>
            </a:r>
            <a:endParaRPr lang="en-US" altLang="en-US" sz="3200" dirty="0" smtClean="0"/>
          </a:p>
          <a:p>
            <a:pPr lvl="1"/>
            <a:r>
              <a:rPr lang="en-GB" altLang="en-US" sz="3200" dirty="0"/>
              <a:t>Swine/pork and its products </a:t>
            </a:r>
            <a:endParaRPr lang="en-US" altLang="en-US" sz="3200" dirty="0"/>
          </a:p>
          <a:p>
            <a:pPr lvl="1"/>
            <a:r>
              <a:rPr lang="en-GB" altLang="en-US" sz="3200" dirty="0" smtClean="0"/>
              <a:t>Halal animals </a:t>
            </a:r>
            <a:r>
              <a:rPr lang="en-GB" altLang="en-US" sz="3200" dirty="0"/>
              <a:t>improperly slaughtered or dead before slaughtering </a:t>
            </a:r>
            <a:endParaRPr lang="en-US" altLang="en-US" sz="3200" dirty="0"/>
          </a:p>
        </p:txBody>
      </p:sp>
      <p:sp>
        <p:nvSpPr>
          <p:cNvPr id="256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D9C8A78-3FE0-4542-92E0-34458CC588A7}" type="datetime1">
              <a:rPr lang="en-US" altLang="en-US" smtClean="0"/>
              <a:pPr/>
              <a:t>9/12/2020</a:t>
            </a:fld>
            <a:endParaRPr lang="en-US" altLang="en-US" smtClean="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354030-05AC-4734-A521-6F3EB33349A6}" type="slidenum">
              <a:rPr lang="en-US" altLang="en-US"/>
              <a:pPr/>
              <a:t>18</a:t>
            </a:fld>
            <a:endParaRPr lang="en-US" altLang="en-US"/>
          </a:p>
        </p:txBody>
      </p:sp>
      <p:pic>
        <p:nvPicPr>
          <p:cNvPr id="7" name="Picture 4" descr="cute-pig">
            <a:hlinkClick r:id="rId2"/>
          </p:cNvPr>
          <p:cNvPicPr>
            <a:picLocks noChangeAspect="1" noChangeArrowheads="1"/>
          </p:cNvPicPr>
          <p:nvPr/>
        </p:nvPicPr>
        <p:blipFill>
          <a:blip r:embed="rId3" cstate="print"/>
          <a:srcRect/>
          <a:stretch>
            <a:fillRect/>
          </a:stretch>
        </p:blipFill>
        <p:spPr bwMode="auto">
          <a:xfrm>
            <a:off x="8382001" y="5652278"/>
            <a:ext cx="1107757" cy="1205722"/>
          </a:xfrm>
          <a:prstGeom prst="rect">
            <a:avLst/>
          </a:prstGeom>
          <a:ln>
            <a:noFill/>
          </a:ln>
          <a:effectLst>
            <a:softEdge rad="112500"/>
          </a:effectLst>
        </p:spPr>
      </p:pic>
      <p:pic>
        <p:nvPicPr>
          <p:cNvPr id="25607" name="Picture 8" descr="G:\IFANCA - 2010\LOGOS\IFANCA LOGOS\HIGH RESOLUTION LOGO\LOGO IFANCA CERTIFIED 21.07.11\IFANCA_CERTIFIED_300d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5" y="152400"/>
            <a:ext cx="847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3800" y="152400"/>
            <a:ext cx="662420" cy="76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195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274638"/>
            <a:ext cx="8229600" cy="944562"/>
          </a:xfrm>
        </p:spPr>
        <p:txBody>
          <a:bodyPr/>
          <a:lstStyle/>
          <a:p>
            <a:r>
              <a:rPr lang="en-GB" altLang="en-US" b="1" smtClean="0"/>
              <a:t>Haraam</a:t>
            </a:r>
            <a:endParaRPr lang="en-US" altLang="en-US" smtClean="0"/>
          </a:p>
        </p:txBody>
      </p:sp>
      <p:sp>
        <p:nvSpPr>
          <p:cNvPr id="26627" name="Content Placeholder 2"/>
          <p:cNvSpPr>
            <a:spLocks noGrp="1"/>
          </p:cNvSpPr>
          <p:nvPr>
            <p:ph idx="1"/>
          </p:nvPr>
        </p:nvSpPr>
        <p:spPr>
          <a:xfrm>
            <a:off x="1524000" y="1143000"/>
            <a:ext cx="8991600" cy="5486400"/>
          </a:xfrm>
        </p:spPr>
        <p:txBody>
          <a:bodyPr/>
          <a:lstStyle/>
          <a:p>
            <a:pPr lvl="1"/>
            <a:r>
              <a:rPr lang="en-GB" altLang="en-US" sz="3200" dirty="0"/>
              <a:t>Animals killed in the name of anyone other than ALLAH (God) </a:t>
            </a:r>
            <a:endParaRPr lang="en-US" altLang="en-US" sz="3200" dirty="0"/>
          </a:p>
          <a:p>
            <a:pPr lvl="1"/>
            <a:r>
              <a:rPr lang="en-GB" altLang="en-US" sz="3200" dirty="0">
                <a:solidFill>
                  <a:srgbClr val="FF0000"/>
                </a:solidFill>
              </a:rPr>
              <a:t>Blood</a:t>
            </a:r>
            <a:r>
              <a:rPr lang="en-GB" altLang="en-US" sz="3200" dirty="0"/>
              <a:t> and blood products </a:t>
            </a:r>
            <a:endParaRPr lang="en-US" altLang="en-US" sz="3200" dirty="0"/>
          </a:p>
          <a:p>
            <a:pPr lvl="1"/>
            <a:r>
              <a:rPr lang="en-GB" altLang="en-US" sz="3200" dirty="0">
                <a:solidFill>
                  <a:srgbClr val="C00000"/>
                </a:solidFill>
              </a:rPr>
              <a:t>Carnivorous</a:t>
            </a:r>
            <a:r>
              <a:rPr lang="en-GB" altLang="en-US" sz="3200" dirty="0"/>
              <a:t> animals</a:t>
            </a:r>
          </a:p>
          <a:p>
            <a:pPr lvl="1"/>
            <a:r>
              <a:rPr lang="en-GB" altLang="en-US" sz="3200" dirty="0"/>
              <a:t>Birds of </a:t>
            </a:r>
            <a:r>
              <a:rPr lang="en-GB" altLang="en-US" sz="3200" dirty="0">
                <a:solidFill>
                  <a:srgbClr val="C00000"/>
                </a:solidFill>
              </a:rPr>
              <a:t>prey</a:t>
            </a:r>
            <a:endParaRPr lang="en-US" altLang="en-US" sz="3200" dirty="0"/>
          </a:p>
          <a:p>
            <a:pPr lvl="1"/>
            <a:r>
              <a:rPr lang="en-GB" altLang="en-US" sz="3200" dirty="0"/>
              <a:t>Intoxicants </a:t>
            </a:r>
            <a:endParaRPr lang="en-US" altLang="en-US" sz="3200" dirty="0"/>
          </a:p>
          <a:p>
            <a:pPr lvl="1"/>
            <a:r>
              <a:rPr lang="en-GB" altLang="en-US" sz="3200" dirty="0"/>
              <a:t>Foods </a:t>
            </a:r>
            <a:r>
              <a:rPr lang="en-GB" altLang="en-US" sz="3200" dirty="0">
                <a:solidFill>
                  <a:srgbClr val="FF0000"/>
                </a:solidFill>
              </a:rPr>
              <a:t>contaminated</a:t>
            </a:r>
            <a:r>
              <a:rPr lang="en-GB" altLang="en-US" sz="3200" dirty="0"/>
              <a:t> with any of the above products </a:t>
            </a:r>
            <a:endParaRPr lang="en-US" altLang="en-US" sz="4000" dirty="0"/>
          </a:p>
        </p:txBody>
      </p:sp>
      <p:sp>
        <p:nvSpPr>
          <p:cNvPr id="2662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20F796-D1ED-4951-9EC9-C07834BB2DFA}" type="datetime1">
              <a:rPr lang="en-US" altLang="en-US" smtClean="0"/>
              <a:pPr/>
              <a:t>9/12/2020</a:t>
            </a:fld>
            <a:endParaRPr lang="en-US" altLang="en-US" smtClean="0"/>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71E940-0156-40B1-A0E4-76C82949ABD6}" type="slidenum">
              <a:rPr lang="en-US" altLang="en-US"/>
              <a:pPr/>
              <a:t>19</a:t>
            </a:fld>
            <a:endParaRPr lang="en-US" altLang="en-US"/>
          </a:p>
        </p:txBody>
      </p:sp>
      <p:pic>
        <p:nvPicPr>
          <p:cNvPr id="26630" name="Picture 2" descr="http://www.aghori.it/images/kali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8376" y="1676400"/>
            <a:ext cx="1622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descr="http://images.natureworldnews.com/data/images/full/10464/grey-wolves.jpg?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860675"/>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G:\IFANCA - 2010\LOGOS\IFANCA LOGOS\HIGH RESOLUTION LOGO\LOGO IFANCA CERTIFIED 21.07.11\IFANCA_CERTIFIED_300d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76200"/>
            <a:ext cx="908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04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smtClean="0"/>
          </a:p>
        </p:txBody>
      </p:sp>
      <p:sp>
        <p:nvSpPr>
          <p:cNvPr id="3075" name="Content Placeholder 2"/>
          <p:cNvSpPr>
            <a:spLocks noGrp="1"/>
          </p:cNvSpPr>
          <p:nvPr>
            <p:ph idx="1"/>
          </p:nvPr>
        </p:nvSpPr>
        <p:spPr/>
        <p:txBody>
          <a:bodyPr/>
          <a:lstStyle/>
          <a:p>
            <a:endParaRPr lang="en-US" altLang="en-US" smtClean="0"/>
          </a:p>
        </p:txBody>
      </p:sp>
      <p:sp>
        <p:nvSpPr>
          <p:cNvPr id="30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C033F4-0EC5-4537-9C40-F5070D1B443C}" type="datetime1">
              <a:rPr lang="en-US" altLang="en-US" smtClean="0"/>
              <a:pPr/>
              <a:t>9/12/2020</a:t>
            </a:fld>
            <a:endParaRPr lang="en-US" altLang="en-US" smtClean="0"/>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EF4BA5-56E9-4DD4-97CF-5E56D8856B30}" type="slidenum">
              <a:rPr lang="en-US" altLang="en-US"/>
              <a:pPr/>
              <a:t>2</a:t>
            </a:fld>
            <a:endParaRPr lang="en-US" altLang="en-US"/>
          </a:p>
        </p:txBody>
      </p:sp>
      <p:pic>
        <p:nvPicPr>
          <p:cNvPr id="3078" name="Picture 2" descr="C:\Users\Javed Awan\Desktop\2018-04-29-PHOTO-000005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6" y="1"/>
            <a:ext cx="10067925"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936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152400"/>
            <a:ext cx="8229600" cy="914400"/>
          </a:xfrm>
        </p:spPr>
        <p:txBody>
          <a:bodyPr/>
          <a:lstStyle/>
          <a:p>
            <a:r>
              <a:rPr lang="en-US" altLang="en-US" smtClean="0"/>
              <a:t>Mashbooh</a:t>
            </a:r>
          </a:p>
        </p:txBody>
      </p:sp>
      <p:sp>
        <p:nvSpPr>
          <p:cNvPr id="27651" name="Content Placeholder 2"/>
          <p:cNvSpPr>
            <a:spLocks noGrp="1"/>
          </p:cNvSpPr>
          <p:nvPr>
            <p:ph idx="1"/>
          </p:nvPr>
        </p:nvSpPr>
        <p:spPr>
          <a:xfrm>
            <a:off x="138545" y="990600"/>
            <a:ext cx="11215255" cy="5867400"/>
          </a:xfrm>
        </p:spPr>
        <p:txBody>
          <a:bodyPr>
            <a:normAutofit/>
          </a:bodyPr>
          <a:lstStyle/>
          <a:p>
            <a:r>
              <a:rPr lang="en-GB" altLang="en-US" sz="3200" dirty="0" err="1" smtClean="0"/>
              <a:t>Numerou</a:t>
            </a:r>
            <a:r>
              <a:rPr lang="en-GB" altLang="en-US" sz="3200" dirty="0" smtClean="0"/>
              <a:t> </a:t>
            </a:r>
            <a:r>
              <a:rPr lang="en-GB" altLang="en-US" sz="3200" dirty="0" smtClean="0"/>
              <a:t>things clearly </a:t>
            </a:r>
            <a:r>
              <a:rPr lang="en-GB" altLang="en-US" sz="3200" dirty="0" smtClean="0">
                <a:solidFill>
                  <a:srgbClr val="339933"/>
                </a:solidFill>
              </a:rPr>
              <a:t>halal</a:t>
            </a:r>
            <a:r>
              <a:rPr lang="en-GB" altLang="en-US" sz="3200" dirty="0" smtClean="0"/>
              <a:t> </a:t>
            </a:r>
          </a:p>
          <a:p>
            <a:r>
              <a:rPr lang="en-GB" altLang="en-US" sz="3200" dirty="0" smtClean="0"/>
              <a:t>Others clearly </a:t>
            </a:r>
            <a:r>
              <a:rPr lang="en-GB" altLang="en-US" sz="3200" dirty="0" err="1" smtClean="0">
                <a:solidFill>
                  <a:srgbClr val="FF0000"/>
                </a:solidFill>
              </a:rPr>
              <a:t>haraam</a:t>
            </a:r>
            <a:endParaRPr lang="en-GB" altLang="en-US" sz="3200" dirty="0" smtClean="0">
              <a:solidFill>
                <a:srgbClr val="FF0000"/>
              </a:solidFill>
            </a:endParaRPr>
          </a:p>
          <a:p>
            <a:r>
              <a:rPr lang="en-GB" altLang="en-US" sz="3200" dirty="0" smtClean="0"/>
              <a:t>Some not clear – These considered </a:t>
            </a:r>
            <a:r>
              <a:rPr lang="en-GB" altLang="en-US" sz="3200" dirty="0" smtClean="0">
                <a:solidFill>
                  <a:srgbClr val="FF0000"/>
                </a:solidFill>
              </a:rPr>
              <a:t>questionable</a:t>
            </a:r>
            <a:r>
              <a:rPr lang="en-GB" altLang="en-US" sz="3200" dirty="0" smtClean="0"/>
              <a:t> or suspect </a:t>
            </a:r>
          </a:p>
          <a:p>
            <a:pPr lvl="1"/>
            <a:r>
              <a:rPr lang="en-GB" altLang="en-US" sz="3200" dirty="0"/>
              <a:t>More information needed to categorize them as halal or </a:t>
            </a:r>
            <a:r>
              <a:rPr lang="en-GB" altLang="en-US" sz="3200" dirty="0" err="1" smtClean="0"/>
              <a:t>haraam</a:t>
            </a:r>
            <a:endParaRPr lang="en-GB" altLang="en-US" sz="3200" dirty="0"/>
          </a:p>
          <a:p>
            <a:r>
              <a:rPr lang="en-GB" altLang="en-US" sz="3200" dirty="0" smtClean="0"/>
              <a:t>Such items often referred to as </a:t>
            </a:r>
            <a:r>
              <a:rPr lang="en-GB" altLang="en-US" sz="3200" dirty="0" err="1" smtClean="0">
                <a:solidFill>
                  <a:srgbClr val="FF3300"/>
                </a:solidFill>
              </a:rPr>
              <a:t>mashbooh</a:t>
            </a:r>
            <a:endParaRPr lang="en-GB" altLang="en-US" sz="3200" dirty="0" smtClean="0"/>
          </a:p>
          <a:p>
            <a:r>
              <a:rPr lang="en-GB" altLang="en-US" sz="3200" dirty="0" smtClean="0"/>
              <a:t>Foods containing ingredients such as </a:t>
            </a:r>
            <a:r>
              <a:rPr lang="en-GB" altLang="en-US" sz="3200" dirty="0" err="1" smtClean="0"/>
              <a:t>gelatin</a:t>
            </a:r>
            <a:r>
              <a:rPr lang="en-GB" altLang="en-US" sz="3200" dirty="0" smtClean="0"/>
              <a:t>, enzymes, emulsifiers, etc. are </a:t>
            </a:r>
            <a:r>
              <a:rPr lang="en-GB" altLang="en-US" sz="3200" dirty="0" err="1" smtClean="0"/>
              <a:t>mashbooh</a:t>
            </a:r>
            <a:r>
              <a:rPr lang="en-GB" altLang="en-US" sz="3200" dirty="0" smtClean="0"/>
              <a:t> - the </a:t>
            </a:r>
            <a:r>
              <a:rPr lang="en-GB" altLang="en-US" sz="3200" dirty="0" smtClean="0">
                <a:solidFill>
                  <a:srgbClr val="3333FF"/>
                </a:solidFill>
              </a:rPr>
              <a:t>origin</a:t>
            </a:r>
            <a:r>
              <a:rPr lang="en-GB" altLang="en-US" sz="3200" dirty="0" smtClean="0"/>
              <a:t> of these ingredients must be known. </a:t>
            </a:r>
            <a:endParaRPr lang="en-US" altLang="en-US" sz="3200" dirty="0" smtClean="0"/>
          </a:p>
        </p:txBody>
      </p:sp>
      <p:sp>
        <p:nvSpPr>
          <p:cNvPr id="27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9F2D8-2530-44D6-A132-0C6B3446156C}" type="datetime1">
              <a:rPr lang="en-US" altLang="en-US" smtClean="0"/>
              <a:pPr/>
              <a:t>9/12/2020</a:t>
            </a:fld>
            <a:endParaRPr lang="en-US" altLang="en-US" smtClean="0"/>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81E591-47A3-4D8B-AAC8-07D627EB037A}" type="slidenum">
              <a:rPr lang="en-US" altLang="en-US"/>
              <a:pPr/>
              <a:t>20</a:t>
            </a:fld>
            <a:endParaRPr lang="en-US" altLang="en-US"/>
          </a:p>
        </p:txBody>
      </p:sp>
      <p:pic>
        <p:nvPicPr>
          <p:cNvPr id="27654" name="Picture 8" descr="G:\IFANCA - 2010\LOGOS\IFANCA LOGOS\HIGH RESOLUTION LOGO\LOGO IFANCA CERTIFIED 21.07.11\IFANCA_CERTIFIED_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8" y="152400"/>
            <a:ext cx="1454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162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FF45E-99E6-4AC9-ADE8-58489976027A}" type="datetime1">
              <a:rPr lang="en-US" altLang="en-US" smtClean="0"/>
              <a:pPr/>
              <a:t>9/12/2020</a:t>
            </a:fld>
            <a:endParaRPr lang="en-US" altLang="en-US" smtClean="0"/>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2E281B-9D21-4161-8AC9-3492E6C3EBDB}" type="slidenum">
              <a:rPr lang="en-US" altLang="en-US"/>
              <a:pPr/>
              <a:t>21</a:t>
            </a:fld>
            <a:endParaRPr lang="en-US" altLang="en-US"/>
          </a:p>
        </p:txBody>
      </p:sp>
      <p:sp>
        <p:nvSpPr>
          <p:cNvPr id="28676" name="Rectangle 2"/>
          <p:cNvSpPr>
            <a:spLocks noGrp="1" noChangeArrowheads="1"/>
          </p:cNvSpPr>
          <p:nvPr>
            <p:ph type="title"/>
          </p:nvPr>
        </p:nvSpPr>
        <p:spPr>
          <a:xfrm>
            <a:off x="1981200" y="152400"/>
            <a:ext cx="8229600" cy="990600"/>
          </a:xfrm>
        </p:spPr>
        <p:txBody>
          <a:bodyPr/>
          <a:lstStyle/>
          <a:p>
            <a:r>
              <a:rPr lang="en-US" altLang="en-US" sz="4000" b="1"/>
              <a:t>Tayyab</a:t>
            </a:r>
            <a:endParaRPr lang="en-US" altLang="en-US" sz="3600" b="1"/>
          </a:p>
        </p:txBody>
      </p:sp>
      <p:sp>
        <p:nvSpPr>
          <p:cNvPr id="28677" name="Rectangle 3"/>
          <p:cNvSpPr>
            <a:spLocks noGrp="1" noChangeArrowheads="1"/>
          </p:cNvSpPr>
          <p:nvPr>
            <p:ph type="body" idx="1"/>
          </p:nvPr>
        </p:nvSpPr>
        <p:spPr>
          <a:xfrm>
            <a:off x="1524000" y="1143001"/>
            <a:ext cx="9144000" cy="5521325"/>
          </a:xfrm>
        </p:spPr>
        <p:txBody>
          <a:bodyPr/>
          <a:lstStyle/>
          <a:p>
            <a:pPr>
              <a:lnSpc>
                <a:spcPct val="90000"/>
              </a:lnSpc>
            </a:pPr>
            <a:r>
              <a:rPr lang="en-US" altLang="en-US" sz="3600"/>
              <a:t>Arabic word ‘</a:t>
            </a:r>
            <a:r>
              <a:rPr lang="en-US" altLang="en-US" sz="3600">
                <a:solidFill>
                  <a:srgbClr val="339933"/>
                </a:solidFill>
              </a:rPr>
              <a:t>tayyab</a:t>
            </a:r>
            <a:r>
              <a:rPr lang="en-US" altLang="en-US" sz="3600"/>
              <a:t>’ literally  means something:</a:t>
            </a:r>
          </a:p>
          <a:p>
            <a:pPr lvl="1">
              <a:lnSpc>
                <a:spcPct val="90000"/>
              </a:lnSpc>
            </a:pPr>
            <a:r>
              <a:rPr lang="en-US" altLang="en-US" sz="3600"/>
              <a:t>Beautiful</a:t>
            </a:r>
          </a:p>
          <a:p>
            <a:pPr lvl="1">
              <a:lnSpc>
                <a:spcPct val="90000"/>
              </a:lnSpc>
            </a:pPr>
            <a:r>
              <a:rPr lang="en-US" altLang="en-US" sz="3600"/>
              <a:t>Tasty</a:t>
            </a:r>
          </a:p>
          <a:p>
            <a:pPr lvl="1">
              <a:lnSpc>
                <a:spcPct val="90000"/>
              </a:lnSpc>
            </a:pPr>
            <a:r>
              <a:rPr lang="en-US" altLang="en-US" sz="3600"/>
              <a:t>Pure</a:t>
            </a:r>
          </a:p>
          <a:p>
            <a:pPr lvl="1">
              <a:lnSpc>
                <a:spcPct val="90000"/>
              </a:lnSpc>
            </a:pPr>
            <a:r>
              <a:rPr lang="en-US" altLang="en-US" sz="3600"/>
              <a:t>Sweet</a:t>
            </a:r>
          </a:p>
          <a:p>
            <a:pPr lvl="1">
              <a:lnSpc>
                <a:spcPct val="90000"/>
              </a:lnSpc>
            </a:pPr>
            <a:r>
              <a:rPr lang="en-US" altLang="en-US" sz="3600"/>
              <a:t>Magnificent</a:t>
            </a:r>
          </a:p>
          <a:p>
            <a:pPr lvl="1">
              <a:lnSpc>
                <a:spcPct val="90000"/>
              </a:lnSpc>
            </a:pPr>
            <a:r>
              <a:rPr lang="en-US" altLang="en-US" sz="3600"/>
              <a:t>Free from any defects</a:t>
            </a:r>
          </a:p>
          <a:p>
            <a:pPr lvl="1">
              <a:lnSpc>
                <a:spcPct val="90000"/>
              </a:lnSpc>
            </a:pPr>
            <a:r>
              <a:rPr lang="en-US" altLang="en-US" sz="3600"/>
              <a:t>Harmless in character</a:t>
            </a:r>
          </a:p>
        </p:txBody>
      </p:sp>
      <p:pic>
        <p:nvPicPr>
          <p:cNvPr id="28678" name="Picture 8" descr="G:\IFANCA - 2010\LOGOS\IFANCA LOGOS\HIGH RESOLUTION LOGO\LOGO IFANCA CERTIFIED 21.07.11\IFANCA_CERTIFIED_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4572000"/>
            <a:ext cx="1150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1849438"/>
            <a:ext cx="407035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577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82FF29-B9A5-456A-9FE8-4C89C0BA57FE}" type="datetime1">
              <a:rPr lang="en-US" altLang="en-US" smtClean="0"/>
              <a:pPr/>
              <a:t>9/12/2020</a:t>
            </a:fld>
            <a:endParaRPr lang="en-US" altLang="en-US" smtClean="0"/>
          </a:p>
        </p:txBody>
      </p:sp>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DCC12C-05AA-4D73-BC77-5A9B9F32B310}" type="slidenum">
              <a:rPr lang="en-US" altLang="en-US"/>
              <a:pPr/>
              <a:t>22</a:t>
            </a:fld>
            <a:endParaRPr lang="en-US" altLang="en-US"/>
          </a:p>
        </p:txBody>
      </p:sp>
      <p:sp>
        <p:nvSpPr>
          <p:cNvPr id="29700" name="Rectangle 2"/>
          <p:cNvSpPr>
            <a:spLocks noGrp="1" noChangeArrowheads="1"/>
          </p:cNvSpPr>
          <p:nvPr>
            <p:ph type="title"/>
          </p:nvPr>
        </p:nvSpPr>
        <p:spPr>
          <a:xfrm>
            <a:off x="2209800" y="274638"/>
            <a:ext cx="8458200" cy="639762"/>
          </a:xfrm>
        </p:spPr>
        <p:txBody>
          <a:bodyPr>
            <a:normAutofit fontScale="90000"/>
          </a:bodyPr>
          <a:lstStyle/>
          <a:p>
            <a:r>
              <a:rPr lang="en-US" altLang="en-US" sz="4000" b="1"/>
              <a:t>Tayyab</a:t>
            </a:r>
            <a:endParaRPr lang="en-US" altLang="en-US" sz="3200" b="1"/>
          </a:p>
        </p:txBody>
      </p:sp>
      <p:sp>
        <p:nvSpPr>
          <p:cNvPr id="29701" name="Rectangle 3"/>
          <p:cNvSpPr>
            <a:spLocks noGrp="1" noChangeArrowheads="1"/>
          </p:cNvSpPr>
          <p:nvPr>
            <p:ph type="body" idx="1"/>
          </p:nvPr>
        </p:nvSpPr>
        <p:spPr>
          <a:xfrm>
            <a:off x="1524000" y="1143000"/>
            <a:ext cx="9144000" cy="5486400"/>
          </a:xfrm>
        </p:spPr>
        <p:txBody>
          <a:bodyPr/>
          <a:lstStyle/>
          <a:p>
            <a:r>
              <a:rPr lang="en-US" altLang="en-US" sz="3600">
                <a:solidFill>
                  <a:srgbClr val="339933"/>
                </a:solidFill>
              </a:rPr>
              <a:t>“Tayyab</a:t>
            </a:r>
            <a:r>
              <a:rPr lang="en-US" altLang="en-US" sz="3600"/>
              <a:t>” food:</a:t>
            </a:r>
          </a:p>
          <a:p>
            <a:pPr lvl="1"/>
            <a:r>
              <a:rPr lang="en-US" altLang="en-US" sz="3600"/>
              <a:t>Attractive to look at </a:t>
            </a:r>
          </a:p>
          <a:p>
            <a:pPr lvl="1"/>
            <a:r>
              <a:rPr lang="en-US" altLang="en-US" sz="3600"/>
              <a:t>Palatable in taste </a:t>
            </a:r>
          </a:p>
          <a:p>
            <a:pPr lvl="1"/>
            <a:r>
              <a:rPr lang="en-US" altLang="en-US" sz="3600">
                <a:solidFill>
                  <a:srgbClr val="3333FF"/>
                </a:solidFill>
              </a:rPr>
              <a:t>Nourishing</a:t>
            </a:r>
            <a:r>
              <a:rPr lang="en-US" altLang="en-US" sz="3600"/>
              <a:t> for body</a:t>
            </a:r>
          </a:p>
          <a:p>
            <a:pPr lvl="1"/>
            <a:r>
              <a:rPr lang="en-US" altLang="en-US" sz="3600"/>
              <a:t>Acceptable to consumer</a:t>
            </a:r>
          </a:p>
          <a:p>
            <a:pPr lvl="1"/>
            <a:r>
              <a:rPr lang="en-US" altLang="en-US" sz="3600"/>
              <a:t>Causes no </a:t>
            </a:r>
            <a:r>
              <a:rPr lang="en-US" altLang="en-US" sz="3600">
                <a:solidFill>
                  <a:srgbClr val="FF0000"/>
                </a:solidFill>
              </a:rPr>
              <a:t>health-hazard</a:t>
            </a:r>
            <a:r>
              <a:rPr lang="en-US" altLang="en-US" sz="3600"/>
              <a:t> to man</a:t>
            </a:r>
          </a:p>
          <a:p>
            <a:r>
              <a:rPr lang="en-US" altLang="en-US" sz="3600">
                <a:solidFill>
                  <a:srgbClr val="339933"/>
                </a:solidFill>
              </a:rPr>
              <a:t>Islam permits consumption of safe and wholesome food</a:t>
            </a:r>
          </a:p>
        </p:txBody>
      </p:sp>
      <p:pic>
        <p:nvPicPr>
          <p:cNvPr id="29702" name="Picture 8" descr="G:\IFANCA - 2010\LOGOS\IFANCA LOGOS\HIGH RESOLUTION LOGO\LOGO IFANCA CERTIFIED 21.07.11\IFANCA_CERTIFIED_300d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1588"/>
            <a:ext cx="1150938"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3076" y="1766888"/>
            <a:ext cx="364807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810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3" y="322217"/>
            <a:ext cx="10319657" cy="1654630"/>
          </a:xfrm>
        </p:spPr>
        <p:txBody>
          <a:bodyPr>
            <a:normAutofit fontScale="90000"/>
          </a:bodyPr>
          <a:lstStyle/>
          <a:p>
            <a:r>
              <a:rPr lang="en-GB" dirty="0" smtClean="0">
                <a:latin typeface="Algerian" panose="04020705040A02060702" pitchFamily="82" charset="0"/>
              </a:rPr>
              <a:t>ANIMAL RIGHTS &amp; WELFARE IN ISLAM</a:t>
            </a:r>
            <a:endParaRPr lang="en-US" dirty="0">
              <a:latin typeface="Algerian" panose="04020705040A02060702" pitchFamily="82" charset="0"/>
            </a:endParaRPr>
          </a:p>
        </p:txBody>
      </p:sp>
      <p:sp>
        <p:nvSpPr>
          <p:cNvPr id="3" name="Subtitle 2"/>
          <p:cNvSpPr>
            <a:spLocks noGrp="1"/>
          </p:cNvSpPr>
          <p:nvPr>
            <p:ph type="subTitle" idx="1"/>
          </p:nvPr>
        </p:nvSpPr>
        <p:spPr>
          <a:xfrm>
            <a:off x="6339840" y="4223656"/>
            <a:ext cx="4894217" cy="1776549"/>
          </a:xfrm>
        </p:spPr>
        <p:txBody>
          <a:bodyPr>
            <a:normAutofit fontScale="92500" lnSpcReduction="10000"/>
          </a:bodyPr>
          <a:lstStyle/>
          <a:p>
            <a:pPr>
              <a:spcBef>
                <a:spcPts val="600"/>
              </a:spcBef>
            </a:pPr>
            <a:r>
              <a:rPr lang="en-GB" dirty="0" smtClean="0">
                <a:latin typeface="Arial Black" panose="020B0A04020102020204" pitchFamily="34" charset="0"/>
              </a:rPr>
              <a:t>Prof </a:t>
            </a:r>
            <a:r>
              <a:rPr lang="en-GB" dirty="0" err="1" smtClean="0">
                <a:latin typeface="Arial Black" panose="020B0A04020102020204" pitchFamily="34" charset="0"/>
              </a:rPr>
              <a:t>Dr.</a:t>
            </a:r>
            <a:r>
              <a:rPr lang="en-GB" dirty="0" smtClean="0">
                <a:latin typeface="Arial Black" panose="020B0A04020102020204" pitchFamily="34" charset="0"/>
              </a:rPr>
              <a:t> </a:t>
            </a:r>
            <a:r>
              <a:rPr lang="en-GB" dirty="0" err="1" smtClean="0">
                <a:latin typeface="Arial Black" panose="020B0A04020102020204" pitchFamily="34" charset="0"/>
              </a:rPr>
              <a:t>Javaid</a:t>
            </a:r>
            <a:r>
              <a:rPr lang="en-GB" dirty="0" smtClean="0">
                <a:latin typeface="Arial Black" panose="020B0A04020102020204" pitchFamily="34" charset="0"/>
              </a:rPr>
              <a:t> Aziz Awan</a:t>
            </a:r>
          </a:p>
          <a:p>
            <a:pPr>
              <a:spcBef>
                <a:spcPts val="600"/>
              </a:spcBef>
            </a:pPr>
            <a:r>
              <a:rPr lang="en-GB" dirty="0" smtClean="0">
                <a:latin typeface="Arial Black" panose="020B0A04020102020204" pitchFamily="34" charset="0"/>
              </a:rPr>
              <a:t>Country Director</a:t>
            </a:r>
          </a:p>
          <a:p>
            <a:pPr>
              <a:spcBef>
                <a:spcPts val="600"/>
              </a:spcBef>
            </a:pPr>
            <a:r>
              <a:rPr lang="en-GB" dirty="0" err="1" smtClean="0">
                <a:latin typeface="Arial Black" panose="020B0A04020102020204" pitchFamily="34" charset="0"/>
              </a:rPr>
              <a:t>Ifanca</a:t>
            </a:r>
            <a:r>
              <a:rPr lang="en-GB" dirty="0" smtClean="0">
                <a:latin typeface="Arial Black" panose="020B0A04020102020204" pitchFamily="34" charset="0"/>
              </a:rPr>
              <a:t> </a:t>
            </a:r>
            <a:r>
              <a:rPr lang="en-GB" dirty="0" smtClean="0">
                <a:latin typeface="Arial Black" panose="020B0A04020102020204" pitchFamily="34" charset="0"/>
              </a:rPr>
              <a:t>Pakistan</a:t>
            </a:r>
          </a:p>
          <a:p>
            <a:pPr>
              <a:spcBef>
                <a:spcPts val="600"/>
              </a:spcBef>
            </a:pPr>
            <a:r>
              <a:rPr lang="en-GB" dirty="0" smtClean="0">
                <a:latin typeface="Arial Black" panose="020B0A04020102020204" pitchFamily="34" charset="0"/>
                <a:hlinkClick r:id="rId2"/>
              </a:rPr>
              <a:t>www.ifancahalal.pk</a:t>
            </a:r>
            <a:endParaRPr lang="en-GB" dirty="0" smtClean="0">
              <a:latin typeface="Arial Black" panose="020B0A04020102020204" pitchFamily="34" charset="0"/>
            </a:endParaRPr>
          </a:p>
          <a:p>
            <a:pPr>
              <a:spcBef>
                <a:spcPts val="600"/>
              </a:spcBef>
            </a:pPr>
            <a:r>
              <a:rPr lang="en-GB" dirty="0" smtClean="0">
                <a:latin typeface="Arial Black" panose="020B0A04020102020204" pitchFamily="34" charset="0"/>
              </a:rPr>
              <a:t>ifancapk@gmail.com</a:t>
            </a:r>
            <a:endParaRPr lang="en-GB" dirty="0" smtClean="0">
              <a:latin typeface="Arial Black" panose="020B0A04020102020204" pitchFamily="34" charset="0"/>
            </a:endParaRPr>
          </a:p>
          <a:p>
            <a:endParaRPr lang="en-US"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652" y="2279650"/>
            <a:ext cx="1450794" cy="141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a3.twimg.com/profile_images/1165913375/IFANC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 y="1937108"/>
            <a:ext cx="2209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257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3" y="139338"/>
            <a:ext cx="11136087" cy="766354"/>
          </a:xfrm>
        </p:spPr>
        <p:txBody>
          <a:bodyPr>
            <a:normAutofit/>
          </a:bodyPr>
          <a:lstStyle/>
          <a:p>
            <a:pPr lvl="1"/>
            <a:r>
              <a:rPr lang="en-GB" sz="3200" b="1" dirty="0" smtClean="0"/>
              <a:t>INTRODUCTION</a:t>
            </a:r>
            <a:endParaRPr lang="en-US" sz="3200" b="1" dirty="0"/>
          </a:p>
        </p:txBody>
      </p:sp>
      <p:sp>
        <p:nvSpPr>
          <p:cNvPr id="3" name="Content Placeholder 2"/>
          <p:cNvSpPr>
            <a:spLocks noGrp="1"/>
          </p:cNvSpPr>
          <p:nvPr>
            <p:ph idx="1"/>
          </p:nvPr>
        </p:nvSpPr>
        <p:spPr>
          <a:xfrm>
            <a:off x="217713" y="1036320"/>
            <a:ext cx="11834949" cy="5756366"/>
          </a:xfrm>
        </p:spPr>
        <p:txBody>
          <a:bodyPr>
            <a:normAutofit/>
          </a:bodyPr>
          <a:lstStyle/>
          <a:p>
            <a:r>
              <a:rPr lang="en-GB" dirty="0" smtClean="0"/>
              <a:t>Animal </a:t>
            </a:r>
            <a:r>
              <a:rPr lang="en-GB" dirty="0"/>
              <a:t>rights refer to the entitlements of animals to the possession of their own lives and their most basic interests including need to avoid suffering. </a:t>
            </a:r>
            <a:endParaRPr lang="en-GB" dirty="0" smtClean="0"/>
          </a:p>
          <a:p>
            <a:r>
              <a:rPr lang="en-GB" dirty="0" smtClean="0"/>
              <a:t>On </a:t>
            </a:r>
            <a:r>
              <a:rPr lang="en-GB" dirty="0"/>
              <a:t>the other hand, the term "welfare" designates the state of an individual in relation to its surroundings (environment), which is measurable. </a:t>
            </a:r>
            <a:endParaRPr lang="en-GB" dirty="0" smtClean="0"/>
          </a:p>
          <a:p>
            <a:r>
              <a:rPr lang="en-GB" dirty="0" smtClean="0"/>
              <a:t>Animal </a:t>
            </a:r>
            <a:r>
              <a:rPr lang="en-GB" dirty="0"/>
              <a:t>welfare, thus, denotes the state of the animal and the treatment it receives during whole life span</a:t>
            </a:r>
            <a:r>
              <a:rPr lang="en-GB" dirty="0" smtClean="0"/>
              <a:t>.</a:t>
            </a:r>
          </a:p>
          <a:p>
            <a:r>
              <a:rPr lang="en-GB" dirty="0" smtClean="0"/>
              <a:t> </a:t>
            </a:r>
            <a:r>
              <a:rPr lang="en-GB" dirty="0"/>
              <a:t>This includes animal care, animal husbandry and </a:t>
            </a:r>
            <a:r>
              <a:rPr lang="en-GB" dirty="0">
                <a:solidFill>
                  <a:srgbClr val="00B050"/>
                </a:solidFill>
              </a:rPr>
              <a:t>humane</a:t>
            </a:r>
            <a:r>
              <a:rPr lang="en-GB" dirty="0"/>
              <a:t> handling. </a:t>
            </a:r>
            <a:endParaRPr lang="en-GB" dirty="0" smtClean="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6503" y="0"/>
            <a:ext cx="786159" cy="90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92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a:t>Failure to manage with the environment and difficulty in coping are indicators of poor welfare. </a:t>
            </a:r>
          </a:p>
          <a:p>
            <a:r>
              <a:rPr lang="en-GB" dirty="0"/>
              <a:t>Suffering and poor welfare often occur together, but welfare can be poor without suffering. </a:t>
            </a:r>
          </a:p>
          <a:p>
            <a:r>
              <a:rPr lang="en-GB" dirty="0"/>
              <a:t>The indicators of poor animal welfare include impaired growth, impaired reproduction, body damage, disease, immune-suppression, adrenal activity, behaviour anomalies, etc. </a:t>
            </a:r>
            <a:endParaRPr lang="en-US" sz="2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403" y="230188"/>
            <a:ext cx="1450794" cy="141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08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 y="148046"/>
            <a:ext cx="11153503" cy="1018904"/>
          </a:xfrm>
        </p:spPr>
        <p:txBody>
          <a:bodyPr>
            <a:normAutofit/>
          </a:bodyPr>
          <a:lstStyle/>
          <a:p>
            <a:r>
              <a:rPr lang="en-GB" sz="3600" b="1" dirty="0" smtClean="0"/>
              <a:t>Animal welfare</a:t>
            </a:r>
            <a:endParaRPr lang="en-US" sz="3600" b="1" dirty="0"/>
          </a:p>
        </p:txBody>
      </p:sp>
      <p:sp>
        <p:nvSpPr>
          <p:cNvPr id="3" name="Content Placeholder 2"/>
          <p:cNvSpPr>
            <a:spLocks noGrp="1"/>
          </p:cNvSpPr>
          <p:nvPr>
            <p:ph idx="1"/>
          </p:nvPr>
        </p:nvSpPr>
        <p:spPr>
          <a:xfrm>
            <a:off x="200297" y="1010194"/>
            <a:ext cx="11861074" cy="5782491"/>
          </a:xfrm>
        </p:spPr>
        <p:txBody>
          <a:bodyPr>
            <a:normAutofit/>
          </a:bodyPr>
          <a:lstStyle/>
          <a:p>
            <a:r>
              <a:rPr lang="en-GB" sz="3200" dirty="0"/>
              <a:t>Globally, animal welfare is a matter of concern and is receiving more attention from the legislative authorities, the public and non-governmental organizations (NGOs). </a:t>
            </a:r>
            <a:endParaRPr lang="en-GB" sz="3200" dirty="0" smtClean="0"/>
          </a:p>
          <a:p>
            <a:r>
              <a:rPr lang="en-GB" sz="3200" dirty="0" smtClean="0"/>
              <a:t>The </a:t>
            </a:r>
            <a:r>
              <a:rPr lang="en-GB" sz="3200" dirty="0"/>
              <a:t>reasons advocated for this trend are that the animals are living beings and deserve kindness. </a:t>
            </a:r>
            <a:endParaRPr lang="en-GB" sz="3200" dirty="0" smtClean="0"/>
          </a:p>
          <a:p>
            <a:r>
              <a:rPr lang="en-GB" sz="3200" dirty="0" smtClean="0"/>
              <a:t>Secondly</a:t>
            </a:r>
            <a:r>
              <a:rPr lang="en-GB" sz="3200" dirty="0"/>
              <a:t>, in </a:t>
            </a:r>
            <a:r>
              <a:rPr lang="en-GB" sz="3200" dirty="0">
                <a:solidFill>
                  <a:srgbClr val="0070C0"/>
                </a:solidFill>
              </a:rPr>
              <a:t>commerce</a:t>
            </a:r>
            <a:r>
              <a:rPr lang="en-GB" sz="3200" dirty="0"/>
              <a:t>, the maltreated animals </a:t>
            </a:r>
            <a:r>
              <a:rPr lang="en-GB" sz="3200" dirty="0">
                <a:solidFill>
                  <a:srgbClr val="C00000"/>
                </a:solidFill>
              </a:rPr>
              <a:t>yield lower quality meat</a:t>
            </a:r>
            <a:r>
              <a:rPr lang="en-GB" sz="3200" dirty="0"/>
              <a:t> than the ones well-kept and well handled. </a:t>
            </a:r>
            <a:endParaRPr lang="en-GB" sz="3200" dirty="0" smtClean="0"/>
          </a:p>
          <a:p>
            <a:r>
              <a:rPr lang="en-GB" sz="3200" dirty="0" smtClean="0"/>
              <a:t>Hence</a:t>
            </a:r>
            <a:r>
              <a:rPr lang="en-GB" sz="3200" dirty="0"/>
              <a:t>, improvements in animal welfare as well as animal handling systems are gaining consideration, especially for the </a:t>
            </a:r>
            <a:r>
              <a:rPr lang="en-GB" sz="3200" dirty="0">
                <a:solidFill>
                  <a:srgbClr val="0070C0"/>
                </a:solidFill>
              </a:rPr>
              <a:t>meat animals </a:t>
            </a:r>
            <a:r>
              <a:rPr lang="en-GB" sz="3200" dirty="0"/>
              <a:t>to produce quality meat and meat products</a:t>
            </a:r>
            <a:r>
              <a:rPr lang="en-GB" sz="3200" dirty="0" smtClean="0"/>
              <a:t>.</a:t>
            </a:r>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2963" y="148046"/>
            <a:ext cx="707571" cy="81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797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7" y="148046"/>
            <a:ext cx="11153503" cy="1018904"/>
          </a:xfrm>
        </p:spPr>
        <p:txBody>
          <a:bodyPr>
            <a:normAutofit/>
          </a:bodyPr>
          <a:lstStyle/>
          <a:p>
            <a:r>
              <a:rPr lang="en-GB" sz="3600" b="1" dirty="0" smtClean="0"/>
              <a:t>Animal welfare</a:t>
            </a:r>
            <a:endParaRPr lang="en-US" sz="3600" b="1" dirty="0"/>
          </a:p>
        </p:txBody>
      </p:sp>
      <p:sp>
        <p:nvSpPr>
          <p:cNvPr id="3" name="Content Placeholder 2"/>
          <p:cNvSpPr>
            <a:spLocks noGrp="1"/>
          </p:cNvSpPr>
          <p:nvPr>
            <p:ph idx="1"/>
          </p:nvPr>
        </p:nvSpPr>
        <p:spPr>
          <a:xfrm>
            <a:off x="200297" y="1010194"/>
            <a:ext cx="11861074" cy="5782491"/>
          </a:xfrm>
        </p:spPr>
        <p:txBody>
          <a:bodyPr>
            <a:normAutofit/>
          </a:bodyPr>
          <a:lstStyle/>
          <a:p>
            <a:r>
              <a:rPr lang="en-GB" sz="3200" dirty="0" smtClean="0"/>
              <a:t>Additionally</a:t>
            </a:r>
            <a:r>
              <a:rPr lang="en-GB" sz="3200" dirty="0"/>
              <a:t>, </a:t>
            </a:r>
            <a:r>
              <a:rPr lang="en-GB" sz="3200" dirty="0">
                <a:solidFill>
                  <a:srgbClr val="0070C0"/>
                </a:solidFill>
              </a:rPr>
              <a:t>technological developments </a:t>
            </a:r>
            <a:r>
              <a:rPr lang="en-GB" sz="3200" dirty="0"/>
              <a:t>and mechanization have led to develop animal friendly systems that handle animals to ensure consideration for their welfare</a:t>
            </a:r>
            <a:r>
              <a:rPr lang="en-GB" sz="3200" dirty="0" smtClean="0"/>
              <a:t>.</a:t>
            </a:r>
          </a:p>
          <a:p>
            <a:r>
              <a:rPr lang="en-GB" sz="3200" dirty="0" smtClean="0"/>
              <a:t>Improvement </a:t>
            </a:r>
            <a:r>
              <a:rPr lang="en-GB" sz="3200" dirty="0"/>
              <a:t>of animal welfare also leads to higher quality products and </a:t>
            </a:r>
            <a:r>
              <a:rPr lang="en-GB" sz="3200" dirty="0">
                <a:solidFill>
                  <a:srgbClr val="0070C0"/>
                </a:solidFill>
              </a:rPr>
              <a:t>reduced</a:t>
            </a:r>
            <a:r>
              <a:rPr lang="en-GB" sz="3200" dirty="0"/>
              <a:t> </a:t>
            </a:r>
            <a:r>
              <a:rPr lang="en-GB" sz="3200" dirty="0">
                <a:solidFill>
                  <a:srgbClr val="0070C0"/>
                </a:solidFill>
              </a:rPr>
              <a:t>waste</a:t>
            </a:r>
            <a:r>
              <a:rPr lang="en-GB" sz="3200" dirty="0"/>
              <a:t>, thereby increasing profits. </a:t>
            </a:r>
            <a:endParaRPr lang="en-GB" sz="3200" dirty="0" smtClean="0"/>
          </a:p>
          <a:p>
            <a:r>
              <a:rPr lang="en-GB" sz="3200" dirty="0" smtClean="0"/>
              <a:t>Therefore</a:t>
            </a:r>
            <a:r>
              <a:rPr lang="en-GB" sz="3200" dirty="0"/>
              <a:t>, good animal welfare is excellent business and the development and implementation of technology is the way to obtain improved animal welfare (</a:t>
            </a:r>
            <a:r>
              <a:rPr lang="en-GB" sz="3200" dirty="0" err="1"/>
              <a:t>Støier</a:t>
            </a:r>
            <a:r>
              <a:rPr lang="en-GB" sz="3200" dirty="0"/>
              <a:t> et al., 2016).</a:t>
            </a:r>
            <a:endParaRPr lang="en-US" sz="3200" dirty="0"/>
          </a:p>
          <a:p>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2963" y="148046"/>
            <a:ext cx="707571" cy="81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422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49" y="165464"/>
            <a:ext cx="11101251" cy="766354"/>
          </a:xfrm>
        </p:spPr>
        <p:txBody>
          <a:bodyPr/>
          <a:lstStyle/>
          <a:p>
            <a:r>
              <a:rPr lang="en-GB" b="1" dirty="0" smtClean="0"/>
              <a:t>Animal welfare</a:t>
            </a:r>
            <a:endParaRPr lang="en-US" b="1" dirty="0"/>
          </a:p>
        </p:txBody>
      </p:sp>
      <p:sp>
        <p:nvSpPr>
          <p:cNvPr id="3" name="Content Placeholder 2"/>
          <p:cNvSpPr>
            <a:spLocks noGrp="1"/>
          </p:cNvSpPr>
          <p:nvPr>
            <p:ph idx="1"/>
          </p:nvPr>
        </p:nvSpPr>
        <p:spPr>
          <a:xfrm>
            <a:off x="148045" y="931818"/>
            <a:ext cx="11852365" cy="5817325"/>
          </a:xfrm>
        </p:spPr>
        <p:txBody>
          <a:bodyPr>
            <a:normAutofit/>
          </a:bodyPr>
          <a:lstStyle/>
          <a:p>
            <a:r>
              <a:rPr lang="en-GB" dirty="0"/>
              <a:t>In European Union (EU), welfare of animals raised for food purposes is the subject of ever on-going debate. </a:t>
            </a:r>
            <a:endParaRPr lang="en-GB" dirty="0" smtClean="0"/>
          </a:p>
          <a:p>
            <a:r>
              <a:rPr lang="en-GB" dirty="0" smtClean="0"/>
              <a:t>The </a:t>
            </a:r>
            <a:r>
              <a:rPr lang="en-GB" dirty="0"/>
              <a:t>governments are focusing on this by calling reduction of such techniques that are </a:t>
            </a:r>
            <a:r>
              <a:rPr lang="en-GB" dirty="0">
                <a:solidFill>
                  <a:srgbClr val="FF0000"/>
                </a:solidFill>
              </a:rPr>
              <a:t>painful</a:t>
            </a:r>
            <a:r>
              <a:rPr lang="en-GB" dirty="0"/>
              <a:t> for the animals. </a:t>
            </a:r>
            <a:endParaRPr lang="en-GB" dirty="0" smtClean="0"/>
          </a:p>
          <a:p>
            <a:r>
              <a:rPr lang="en-GB" dirty="0" smtClean="0"/>
              <a:t>These </a:t>
            </a:r>
            <a:r>
              <a:rPr lang="en-GB" dirty="0"/>
              <a:t>include </a:t>
            </a:r>
            <a:r>
              <a:rPr lang="en-GB" dirty="0">
                <a:solidFill>
                  <a:srgbClr val="FF0000"/>
                </a:solidFill>
              </a:rPr>
              <a:t>tail</a:t>
            </a:r>
            <a:r>
              <a:rPr lang="en-GB" dirty="0"/>
              <a:t> </a:t>
            </a:r>
            <a:r>
              <a:rPr lang="en-GB" dirty="0">
                <a:solidFill>
                  <a:srgbClr val="FF0000"/>
                </a:solidFill>
              </a:rPr>
              <a:t>docking</a:t>
            </a:r>
            <a:r>
              <a:rPr lang="en-GB" dirty="0"/>
              <a:t>, </a:t>
            </a:r>
            <a:r>
              <a:rPr lang="en-GB" dirty="0">
                <a:solidFill>
                  <a:srgbClr val="FF0000"/>
                </a:solidFill>
              </a:rPr>
              <a:t>castration</a:t>
            </a:r>
            <a:r>
              <a:rPr lang="en-GB" dirty="0"/>
              <a:t>, transport conditions, etc. </a:t>
            </a:r>
            <a:endParaRPr lang="en-GB" dirty="0" smtClean="0"/>
          </a:p>
          <a:p>
            <a:r>
              <a:rPr lang="en-GB" dirty="0" smtClean="0"/>
              <a:t>However</a:t>
            </a:r>
            <a:r>
              <a:rPr lang="en-GB" dirty="0"/>
              <a:t>, the legislation in developed countries demand increased emphasis on animal welfare. </a:t>
            </a:r>
            <a:endParaRPr lang="en-GB" dirty="0" smtClean="0"/>
          </a:p>
          <a:p>
            <a:r>
              <a:rPr lang="en-GB" dirty="0" smtClean="0"/>
              <a:t>Additionally</a:t>
            </a:r>
            <a:r>
              <a:rPr lang="en-GB" dirty="0"/>
              <a:t>, the market has established requirements for better food quality including demand for healthy meat leading towards efficient production systems and technologies. </a:t>
            </a:r>
            <a:endParaRPr lang="en-GB" dirty="0" smtClean="0"/>
          </a:p>
          <a:p>
            <a:r>
              <a:rPr lang="en-GB" dirty="0" smtClean="0"/>
              <a:t>These </a:t>
            </a:r>
            <a:r>
              <a:rPr lang="en-GB" dirty="0"/>
              <a:t>are </a:t>
            </a:r>
            <a:r>
              <a:rPr lang="en-GB" dirty="0">
                <a:solidFill>
                  <a:srgbClr val="00B050"/>
                </a:solidFill>
              </a:rPr>
              <a:t>geared to improve </a:t>
            </a:r>
            <a:r>
              <a:rPr lang="en-GB" dirty="0"/>
              <a:t>animal welfare, product quality and efficiency as well as working conditions for development of meat industry (Thornton 2010</a:t>
            </a:r>
            <a:r>
              <a:rPr lang="en-GB" dirty="0" smtClean="0"/>
              <a:t>).</a:t>
            </a:r>
            <a:endParaRPr lang="en-US" sz="20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573" y="0"/>
            <a:ext cx="808837" cy="9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29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9" y="139337"/>
            <a:ext cx="11284131" cy="957943"/>
          </a:xfrm>
        </p:spPr>
        <p:txBody>
          <a:bodyPr>
            <a:normAutofit/>
          </a:bodyPr>
          <a:lstStyle/>
          <a:p>
            <a:r>
              <a:rPr lang="en-GB" sz="3600" b="1" dirty="0" smtClean="0"/>
              <a:t>Legislations on Animal Welfare</a:t>
            </a:r>
            <a:endParaRPr lang="en-US" sz="3600" b="1" dirty="0"/>
          </a:p>
        </p:txBody>
      </p:sp>
      <p:sp>
        <p:nvSpPr>
          <p:cNvPr id="3" name="Content Placeholder 2"/>
          <p:cNvSpPr>
            <a:spLocks noGrp="1"/>
          </p:cNvSpPr>
          <p:nvPr>
            <p:ph idx="1"/>
          </p:nvPr>
        </p:nvSpPr>
        <p:spPr>
          <a:xfrm>
            <a:off x="69669" y="1097280"/>
            <a:ext cx="11956868" cy="5634446"/>
          </a:xfrm>
        </p:spPr>
        <p:txBody>
          <a:bodyPr>
            <a:normAutofit/>
          </a:bodyPr>
          <a:lstStyle/>
          <a:p>
            <a:r>
              <a:rPr lang="en-GB" dirty="0"/>
              <a:t>Besides EU, regulations are also set by different organizations that demand animal welfare during production, transportation and at slaughtering. </a:t>
            </a:r>
            <a:endParaRPr lang="en-GB" dirty="0" smtClean="0"/>
          </a:p>
          <a:p>
            <a:r>
              <a:rPr lang="en-GB" dirty="0" smtClean="0"/>
              <a:t>However</a:t>
            </a:r>
            <a:r>
              <a:rPr lang="en-GB" dirty="0"/>
              <a:t>, Council Regulation No. 1099/2009 significantly focuses on animals handling on slaughtering day. </a:t>
            </a:r>
            <a:endParaRPr lang="en-GB" dirty="0" smtClean="0"/>
          </a:p>
          <a:p>
            <a:r>
              <a:rPr lang="en-GB" dirty="0" smtClean="0"/>
              <a:t>Additionally</a:t>
            </a:r>
            <a:r>
              <a:rPr lang="en-GB" dirty="0"/>
              <a:t>, EU legislations also require that slaughterhouses must appoint an animal welfare officer, establish standard operating procedures and entrust animals’ handling to properly trained personnel only. </a:t>
            </a:r>
            <a:endParaRPr lang="en-GB" dirty="0" smtClean="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5851" y="139337"/>
            <a:ext cx="720874" cy="83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altLang="en-US" smtClean="0"/>
          </a:p>
        </p:txBody>
      </p:sp>
      <p:sp>
        <p:nvSpPr>
          <p:cNvPr id="4099" name="Content Placeholder 2"/>
          <p:cNvSpPr>
            <a:spLocks noGrp="1"/>
          </p:cNvSpPr>
          <p:nvPr>
            <p:ph idx="1"/>
          </p:nvPr>
        </p:nvSpPr>
        <p:spPr>
          <a:xfrm>
            <a:off x="2590800" y="2667000"/>
            <a:ext cx="7620000" cy="1524000"/>
          </a:xfrm>
        </p:spPr>
        <p:txBody>
          <a:bodyPr/>
          <a:lstStyle/>
          <a:p>
            <a:r>
              <a:rPr lang="en-US" altLang="en-US" sz="6000">
                <a:latin typeface="Algerian" panose="04020705040A02060702" pitchFamily="82" charset="0"/>
              </a:rPr>
              <a:t>ABOUT IFANCA</a:t>
            </a:r>
          </a:p>
        </p:txBody>
      </p:sp>
      <p:sp>
        <p:nvSpPr>
          <p:cNvPr id="410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4CBD50-6AF8-40AB-A5ED-C694650CEF1B}" type="datetime1">
              <a:rPr lang="en-US" altLang="en-US" smtClean="0"/>
              <a:pPr/>
              <a:t>9/12/2020</a:t>
            </a:fld>
            <a:endParaRPr lang="en-US" altLang="en-US" smtClean="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B34DFA-11D3-4D2D-8752-BDEFB40F80DF}" type="slidenum">
              <a:rPr lang="en-US" altLang="en-US"/>
              <a:pPr/>
              <a:t>3</a:t>
            </a:fld>
            <a:endParaRPr lang="en-US" altLang="en-US"/>
          </a:p>
        </p:txBody>
      </p:sp>
      <p:pic>
        <p:nvPicPr>
          <p:cNvPr id="4102" name="Picture 9" descr="ifanca%20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0526"/>
            <a:ext cx="2514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 descr="E:\IFANCA - 2015\LOGOS\HIGH RESOLUTION 09.03.2016\Crescent-M IFANCA Certified - high 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09" y="3612573"/>
            <a:ext cx="19812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799" y="4165128"/>
            <a:ext cx="1537855" cy="177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540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9" y="139337"/>
            <a:ext cx="11284131" cy="957943"/>
          </a:xfrm>
        </p:spPr>
        <p:txBody>
          <a:bodyPr>
            <a:normAutofit/>
          </a:bodyPr>
          <a:lstStyle/>
          <a:p>
            <a:r>
              <a:rPr lang="en-GB" sz="3600" b="1" dirty="0" smtClean="0"/>
              <a:t>Legislations on Animal Welfare</a:t>
            </a:r>
            <a:endParaRPr lang="en-US" sz="3600" b="1" dirty="0"/>
          </a:p>
        </p:txBody>
      </p:sp>
      <p:sp>
        <p:nvSpPr>
          <p:cNvPr id="3" name="Content Placeholder 2"/>
          <p:cNvSpPr>
            <a:spLocks noGrp="1"/>
          </p:cNvSpPr>
          <p:nvPr>
            <p:ph idx="1"/>
          </p:nvPr>
        </p:nvSpPr>
        <p:spPr>
          <a:xfrm>
            <a:off x="69669" y="1097280"/>
            <a:ext cx="11956868" cy="5634446"/>
          </a:xfrm>
        </p:spPr>
        <p:txBody>
          <a:bodyPr>
            <a:normAutofit/>
          </a:bodyPr>
          <a:lstStyle/>
          <a:p>
            <a:r>
              <a:rPr lang="en-GB" dirty="0" smtClean="0"/>
              <a:t>Moreover</a:t>
            </a:r>
            <a:r>
              <a:rPr lang="en-GB" dirty="0"/>
              <a:t>, operators need a certificate of competence that clearly reflects their ability to handle the animal to avoid stress in them. </a:t>
            </a:r>
            <a:endParaRPr lang="en-GB" dirty="0" smtClean="0"/>
          </a:p>
          <a:p>
            <a:r>
              <a:rPr lang="en-GB" dirty="0" smtClean="0"/>
              <a:t>Globally</a:t>
            </a:r>
            <a:r>
              <a:rPr lang="en-GB" dirty="0"/>
              <a:t>, OIE (World Organization for Animal Health, formerly called Office International des Epizooties) has greatly contributed to increased awareness of animal welfare for meat animals. </a:t>
            </a:r>
            <a:endParaRPr lang="en-GB" dirty="0" smtClean="0"/>
          </a:p>
          <a:p>
            <a:r>
              <a:rPr lang="en-GB" dirty="0" smtClean="0"/>
              <a:t>It </a:t>
            </a:r>
            <a:r>
              <a:rPr lang="en-GB" dirty="0"/>
              <a:t>is also trying to establish international standards for better handling of animals</a:t>
            </a:r>
            <a:r>
              <a:rPr lang="en-GB" dirty="0" smtClean="0"/>
              <a:t>.</a:t>
            </a:r>
            <a:endParaRPr lang="en-US" sz="2000"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526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 y="139337"/>
            <a:ext cx="11188337" cy="740229"/>
          </a:xfrm>
        </p:spPr>
        <p:txBody>
          <a:bodyPr>
            <a:normAutofit/>
          </a:bodyPr>
          <a:lstStyle/>
          <a:p>
            <a:r>
              <a:rPr lang="en-GB" sz="3600" b="1" dirty="0" smtClean="0"/>
              <a:t>Islam and Animal Welfare</a:t>
            </a:r>
            <a:endParaRPr lang="en-US" sz="3600" b="1" dirty="0"/>
          </a:p>
        </p:txBody>
      </p:sp>
      <p:sp>
        <p:nvSpPr>
          <p:cNvPr id="3" name="Content Placeholder 2"/>
          <p:cNvSpPr>
            <a:spLocks noGrp="1"/>
          </p:cNvSpPr>
          <p:nvPr>
            <p:ph idx="1"/>
          </p:nvPr>
        </p:nvSpPr>
        <p:spPr>
          <a:xfrm>
            <a:off x="95793" y="879566"/>
            <a:ext cx="11991703" cy="5978434"/>
          </a:xfrm>
        </p:spPr>
        <p:txBody>
          <a:bodyPr>
            <a:normAutofit/>
          </a:bodyPr>
          <a:lstStyle/>
          <a:p>
            <a:r>
              <a:rPr lang="en-GB" dirty="0"/>
              <a:t>Islam is the religion of </a:t>
            </a:r>
            <a:r>
              <a:rPr lang="en-GB" dirty="0">
                <a:solidFill>
                  <a:srgbClr val="00B050"/>
                </a:solidFill>
              </a:rPr>
              <a:t>compassion</a:t>
            </a:r>
            <a:r>
              <a:rPr lang="en-GB" dirty="0"/>
              <a:t> and </a:t>
            </a:r>
            <a:r>
              <a:rPr lang="en-GB" dirty="0">
                <a:solidFill>
                  <a:srgbClr val="00B050"/>
                </a:solidFill>
              </a:rPr>
              <a:t>affection</a:t>
            </a:r>
            <a:r>
              <a:rPr lang="en-GB" dirty="0"/>
              <a:t>. </a:t>
            </a:r>
            <a:endParaRPr lang="en-GB" dirty="0" smtClean="0"/>
          </a:p>
          <a:p>
            <a:r>
              <a:rPr lang="en-GB" dirty="0" smtClean="0"/>
              <a:t>One </a:t>
            </a:r>
            <a:r>
              <a:rPr lang="en-GB" dirty="0"/>
              <a:t>of its objectives is to create and provide </a:t>
            </a:r>
            <a:r>
              <a:rPr lang="en-GB" dirty="0">
                <a:solidFill>
                  <a:srgbClr val="00B050"/>
                </a:solidFill>
              </a:rPr>
              <a:t>ease</a:t>
            </a:r>
            <a:r>
              <a:rPr lang="en-GB" dirty="0"/>
              <a:t>. </a:t>
            </a:r>
            <a:endParaRPr lang="en-GB" dirty="0" smtClean="0"/>
          </a:p>
          <a:p>
            <a:r>
              <a:rPr lang="en-GB" dirty="0" smtClean="0"/>
              <a:t>The </a:t>
            </a:r>
            <a:r>
              <a:rPr lang="en-GB" dirty="0"/>
              <a:t>word “</a:t>
            </a:r>
            <a:r>
              <a:rPr lang="en-GB" dirty="0">
                <a:solidFill>
                  <a:srgbClr val="00B050"/>
                </a:solidFill>
              </a:rPr>
              <a:t>Islam</a:t>
            </a:r>
            <a:r>
              <a:rPr lang="en-GB" dirty="0"/>
              <a:t>” has been derived from peace and harmony. </a:t>
            </a:r>
            <a:endParaRPr lang="en-GB" dirty="0" smtClean="0"/>
          </a:p>
          <a:p>
            <a:r>
              <a:rPr lang="en-GB" dirty="0" smtClean="0"/>
              <a:t>Prophet </a:t>
            </a:r>
            <a:r>
              <a:rPr lang="en-GB" dirty="0"/>
              <a:t>Muhammad (ﷺ) </a:t>
            </a:r>
            <a:r>
              <a:rPr lang="en-GB" dirty="0">
                <a:solidFill>
                  <a:srgbClr val="00B050"/>
                </a:solidFill>
              </a:rPr>
              <a:t>preached</a:t>
            </a:r>
            <a:r>
              <a:rPr lang="en-GB" dirty="0"/>
              <a:t> brotherhood, compassion, mercy, mutual cooperation and trustworthiness all of his life. </a:t>
            </a:r>
            <a:endParaRPr lang="en-GB" dirty="0" smtClean="0"/>
          </a:p>
          <a:p>
            <a:r>
              <a:rPr lang="en-GB" dirty="0" smtClean="0"/>
              <a:t>He </a:t>
            </a:r>
            <a:r>
              <a:rPr lang="en-GB" dirty="0"/>
              <a:t>(ﷺ) started from himself and exhibited a model to His followers. </a:t>
            </a:r>
            <a:endParaRPr lang="en-GB" dirty="0" smtClean="0"/>
          </a:p>
          <a:p>
            <a:r>
              <a:rPr lang="en-GB" dirty="0" smtClean="0"/>
              <a:t>Nevertheless</a:t>
            </a:r>
            <a:r>
              <a:rPr lang="en-GB" dirty="0"/>
              <a:t>, He (ﷺ) </a:t>
            </a:r>
            <a:r>
              <a:rPr lang="en-GB" dirty="0">
                <a:solidFill>
                  <a:srgbClr val="7030A0"/>
                </a:solidFill>
              </a:rPr>
              <a:t>revealed a complete code </a:t>
            </a:r>
            <a:r>
              <a:rPr lang="en-GB" dirty="0"/>
              <a:t>of welfare for </a:t>
            </a:r>
            <a:r>
              <a:rPr lang="en-GB" dirty="0" smtClean="0">
                <a:solidFill>
                  <a:srgbClr val="7030A0"/>
                </a:solidFill>
              </a:rPr>
              <a:t>animals</a:t>
            </a:r>
            <a:r>
              <a:rPr lang="en-GB" dirty="0" smtClean="0"/>
              <a:t> </a:t>
            </a:r>
            <a:r>
              <a:rPr lang="en-GB" dirty="0"/>
              <a:t>as well. </a:t>
            </a:r>
            <a:endParaRPr lang="en-GB" dirty="0" smtClean="0"/>
          </a:p>
          <a:p>
            <a:r>
              <a:rPr lang="en-GB" dirty="0" smtClean="0"/>
              <a:t>They </a:t>
            </a:r>
            <a:r>
              <a:rPr lang="en-GB" dirty="0"/>
              <a:t>were treated in the manners even mankind was not behaved alike in other parts of the world in His sacred era. </a:t>
            </a:r>
            <a:endParaRPr lang="en-GB" dirty="0" smtClean="0"/>
          </a:p>
          <a:p>
            <a:r>
              <a:rPr lang="en-GB" dirty="0" smtClean="0">
                <a:solidFill>
                  <a:srgbClr val="0070C0"/>
                </a:solidFill>
              </a:rPr>
              <a:t>This presentation </a:t>
            </a:r>
            <a:r>
              <a:rPr lang="en-GB" dirty="0">
                <a:solidFill>
                  <a:srgbClr val="0070C0"/>
                </a:solidFill>
              </a:rPr>
              <a:t>intends to explore the various aspects of animal welfare highlighted by Islam in contrast with the modern day’s industrial practices and regulations. </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408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6" y="156756"/>
            <a:ext cx="11153504" cy="949234"/>
          </a:xfrm>
        </p:spPr>
        <p:txBody>
          <a:bodyPr>
            <a:noAutofit/>
          </a:bodyPr>
          <a:lstStyle/>
          <a:p>
            <a:r>
              <a:rPr lang="en-GB" sz="3200" b="1" dirty="0" smtClean="0">
                <a:latin typeface="Arial" panose="020B0604020202020204" pitchFamily="34" charset="0"/>
                <a:cs typeface="Arial" panose="020B0604020202020204" pitchFamily="34" charset="0"/>
              </a:rPr>
              <a:t>ISLAM </a:t>
            </a:r>
            <a:r>
              <a:rPr lang="en-GB" sz="3200" b="1" dirty="0">
                <a:latin typeface="Arial" panose="020B0604020202020204" pitchFamily="34" charset="0"/>
                <a:cs typeface="Arial" panose="020B0604020202020204" pitchFamily="34" charset="0"/>
              </a:rPr>
              <a:t>AND ANIMAL </a:t>
            </a:r>
            <a:r>
              <a:rPr lang="en-GB" sz="3200" b="1" dirty="0" smtClean="0">
                <a:latin typeface="Arial" panose="020B0604020202020204" pitchFamily="34" charset="0"/>
                <a:cs typeface="Arial" panose="020B0604020202020204" pitchFamily="34" charset="0"/>
              </a:rPr>
              <a:t>WELFARE </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920" y="1105990"/>
            <a:ext cx="11861074" cy="5651861"/>
          </a:xfrm>
        </p:spPr>
        <p:txBody>
          <a:bodyPr>
            <a:normAutofit/>
          </a:bodyPr>
          <a:lstStyle/>
          <a:p>
            <a:r>
              <a:rPr lang="en-GB" dirty="0" smtClean="0"/>
              <a:t>All </a:t>
            </a:r>
            <a:r>
              <a:rPr lang="en-GB" dirty="0"/>
              <a:t>living creatures including humans, animals, birds and insects are worthy for consideration and deserve respect since Islam views them as Allah’s creations</a:t>
            </a:r>
            <a:r>
              <a:rPr lang="en-GB" dirty="0" smtClean="0"/>
              <a:t>.</a:t>
            </a:r>
          </a:p>
          <a:p>
            <a:r>
              <a:rPr lang="en-GB" dirty="0" smtClean="0"/>
              <a:t> </a:t>
            </a:r>
            <a:r>
              <a:rPr lang="en-GB" dirty="0"/>
              <a:t>Islam strongly enforces its followers to treat animals with compassion and do not abuse them. </a:t>
            </a:r>
            <a:endParaRPr lang="en-GB" dirty="0" smtClean="0"/>
          </a:p>
          <a:p>
            <a:r>
              <a:rPr lang="en-GB" dirty="0" smtClean="0"/>
              <a:t>The </a:t>
            </a:r>
            <a:r>
              <a:rPr lang="en-GB" dirty="0"/>
              <a:t>Holy Qur'an, </a:t>
            </a:r>
            <a:r>
              <a:rPr lang="en-GB" dirty="0" err="1"/>
              <a:t>Ahadith</a:t>
            </a:r>
            <a:r>
              <a:rPr lang="en-GB" dirty="0"/>
              <a:t> as well as Islamic civilization history have witnessed numerous examples of kindness, mercy and sympathy for animals. </a:t>
            </a:r>
            <a:endParaRPr lang="en-GB" dirty="0" smtClean="0"/>
          </a:p>
          <a:p>
            <a:r>
              <a:rPr lang="en-GB" dirty="0" smtClean="0"/>
              <a:t>According </a:t>
            </a:r>
            <a:r>
              <a:rPr lang="en-GB" dirty="0"/>
              <a:t>to Islamic teachings, animals have specific position and purpose in the creation hierarchy. </a:t>
            </a:r>
            <a:endParaRPr lang="en-GB" dirty="0" smtClean="0"/>
          </a:p>
          <a:p>
            <a:r>
              <a:rPr lang="en-GB" dirty="0" smtClean="0"/>
              <a:t>Fundamentally </a:t>
            </a:r>
            <a:r>
              <a:rPr lang="en-GB" dirty="0"/>
              <a:t>they have been created to fulfil the multiple needs of the mankind. </a:t>
            </a:r>
            <a:endParaRPr lang="en-GB" dirty="0" smtClean="0"/>
          </a:p>
          <a:p>
            <a:r>
              <a:rPr lang="en-GB" dirty="0" smtClean="0"/>
              <a:t>On </a:t>
            </a:r>
            <a:r>
              <a:rPr lang="en-GB" dirty="0"/>
              <a:t>the other hand, humans have been directed </a:t>
            </a:r>
            <a:r>
              <a:rPr lang="en-GB" dirty="0">
                <a:solidFill>
                  <a:srgbClr val="0070C0"/>
                </a:solidFill>
              </a:rPr>
              <a:t>not to waste </a:t>
            </a:r>
            <a:r>
              <a:rPr lang="en-GB" dirty="0"/>
              <a:t>the lives of animals and are held responsible for their well-being and feed</a:t>
            </a:r>
            <a:r>
              <a:rPr lang="en-GB" dirty="0" smtClean="0"/>
              <a:t>.</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105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9" y="148047"/>
            <a:ext cx="11284131" cy="827313"/>
          </a:xfrm>
        </p:spPr>
        <p:txBody>
          <a:bodyPr>
            <a:noAutofit/>
          </a:bodyPr>
          <a:lstStyle/>
          <a:p>
            <a:r>
              <a:rPr lang="en-GB" sz="3600" b="1" dirty="0"/>
              <a:t/>
            </a:r>
            <a:br>
              <a:rPr lang="en-GB" sz="3600" b="1" dirty="0"/>
            </a:br>
            <a:r>
              <a:rPr lang="en-GB" sz="3600" b="1" dirty="0" smtClean="0"/>
              <a:t>ISLAM </a:t>
            </a:r>
            <a:r>
              <a:rPr lang="en-GB" sz="3600" b="1" dirty="0"/>
              <a:t>AND ANIMAL WELFARE</a:t>
            </a:r>
            <a:br>
              <a:rPr lang="en-GB" sz="3600" b="1" dirty="0"/>
            </a:br>
            <a:endParaRPr lang="en-US" sz="3600" dirty="0"/>
          </a:p>
        </p:txBody>
      </p:sp>
      <p:sp>
        <p:nvSpPr>
          <p:cNvPr id="3" name="Content Placeholder 2"/>
          <p:cNvSpPr>
            <a:spLocks noGrp="1"/>
          </p:cNvSpPr>
          <p:nvPr>
            <p:ph idx="1"/>
          </p:nvPr>
        </p:nvSpPr>
        <p:spPr>
          <a:xfrm>
            <a:off x="174171" y="975360"/>
            <a:ext cx="11895909" cy="5882640"/>
          </a:xfrm>
        </p:spPr>
        <p:txBody>
          <a:bodyPr>
            <a:normAutofit/>
          </a:bodyPr>
          <a:lstStyle/>
          <a:p>
            <a:r>
              <a:rPr lang="en-GB" sz="3200" dirty="0"/>
              <a:t>The Prophet (ﷺ) warned, "there is no person who </a:t>
            </a:r>
            <a:r>
              <a:rPr lang="en-GB" sz="3200" dirty="0">
                <a:solidFill>
                  <a:srgbClr val="0070C0"/>
                </a:solidFill>
              </a:rPr>
              <a:t>kills</a:t>
            </a:r>
            <a:r>
              <a:rPr lang="en-GB" sz="3200" dirty="0"/>
              <a:t> a small bird or anything larger for just </a:t>
            </a:r>
            <a:r>
              <a:rPr lang="en-GB" sz="3200" dirty="0">
                <a:solidFill>
                  <a:srgbClr val="C00000"/>
                </a:solidFill>
              </a:rPr>
              <a:t>nothing</a:t>
            </a:r>
            <a:r>
              <a:rPr lang="en-GB" sz="3200" dirty="0"/>
              <a:t>, but Allah, the Mighty and Sublime, will ask him about it”. </a:t>
            </a:r>
            <a:endParaRPr lang="en-GB" sz="3200" dirty="0" smtClean="0"/>
          </a:p>
          <a:p>
            <a:r>
              <a:rPr lang="en-GB" sz="3200" dirty="0" smtClean="0"/>
              <a:t>When </a:t>
            </a:r>
            <a:r>
              <a:rPr lang="en-GB" sz="3200" dirty="0"/>
              <a:t>the Messenger of Allah was asked about “</a:t>
            </a:r>
            <a:r>
              <a:rPr lang="en-GB" sz="3200" dirty="0">
                <a:solidFill>
                  <a:srgbClr val="C00000"/>
                </a:solidFill>
              </a:rPr>
              <a:t>nothing</a:t>
            </a:r>
            <a:r>
              <a:rPr lang="en-GB" sz="3200" dirty="0"/>
              <a:t>”, He (ﷺ) replied: "that you slaughter the animal and eat it and do not cut off its head and throw it aside” (</a:t>
            </a:r>
            <a:r>
              <a:rPr lang="en-GB" sz="3200" dirty="0" err="1"/>
              <a:t>Sunan</a:t>
            </a:r>
            <a:r>
              <a:rPr lang="en-GB" sz="3200" dirty="0"/>
              <a:t> an-</a:t>
            </a:r>
            <a:r>
              <a:rPr lang="en-GB" sz="3200" dirty="0" err="1"/>
              <a:t>Nasa'i</a:t>
            </a:r>
            <a:r>
              <a:rPr lang="en-GB" sz="3200" dirty="0"/>
              <a:t>, 4349). </a:t>
            </a:r>
            <a:endParaRPr lang="en-GB" sz="3200" dirty="0" smtClean="0"/>
          </a:p>
          <a:p>
            <a:r>
              <a:rPr lang="en-GB" sz="3200" dirty="0" smtClean="0"/>
              <a:t>In </a:t>
            </a:r>
            <a:r>
              <a:rPr lang="en-GB" sz="3200" dirty="0"/>
              <a:t>simple terms, one is only permitted to kill an animal for particular need, e.g. food. </a:t>
            </a:r>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79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95795"/>
            <a:ext cx="11249297" cy="1001485"/>
          </a:xfrm>
        </p:spPr>
        <p:txBody>
          <a:bodyPr>
            <a:normAutofit/>
          </a:bodyPr>
          <a:lstStyle/>
          <a:p>
            <a:r>
              <a:rPr lang="en-GB" sz="3600" b="1" dirty="0" smtClean="0"/>
              <a:t>ISLAM </a:t>
            </a:r>
            <a:r>
              <a:rPr lang="en-GB" sz="3600" b="1" dirty="0"/>
              <a:t>AND ANIMAL WELFARE</a:t>
            </a:r>
            <a:endParaRPr lang="en-US" sz="3600" dirty="0"/>
          </a:p>
        </p:txBody>
      </p:sp>
      <p:sp>
        <p:nvSpPr>
          <p:cNvPr id="3" name="Content Placeholder 2"/>
          <p:cNvSpPr>
            <a:spLocks noGrp="1"/>
          </p:cNvSpPr>
          <p:nvPr>
            <p:ph idx="1"/>
          </p:nvPr>
        </p:nvSpPr>
        <p:spPr>
          <a:xfrm>
            <a:off x="104503" y="949234"/>
            <a:ext cx="11249297" cy="5227729"/>
          </a:xfrm>
        </p:spPr>
        <p:txBody>
          <a:bodyPr>
            <a:normAutofit/>
          </a:bodyPr>
          <a:lstStyle/>
          <a:p>
            <a:r>
              <a:rPr lang="en-GB" dirty="0"/>
              <a:t>Apart from the daily usual and common benefits, Islam has disclosed some outstanding characters bestowed upon the animals which can be even useful in the present scientific era</a:t>
            </a:r>
            <a:r>
              <a:rPr lang="en-GB" dirty="0" smtClean="0"/>
              <a:t>.</a:t>
            </a:r>
          </a:p>
          <a:p>
            <a:r>
              <a:rPr lang="en-GB" dirty="0" smtClean="0"/>
              <a:t> </a:t>
            </a:r>
            <a:r>
              <a:rPr lang="en-GB" dirty="0"/>
              <a:t>The Prophet (ﷺ) revealingly said: When you hear the barking of dogs and the braying of asses at night, seek refuge in Allah, for they see which you do not see (</a:t>
            </a:r>
            <a:r>
              <a:rPr lang="en-GB" dirty="0" err="1"/>
              <a:t>Sunan</a:t>
            </a:r>
            <a:r>
              <a:rPr lang="en-GB" dirty="0"/>
              <a:t> Abi </a:t>
            </a:r>
            <a:r>
              <a:rPr lang="en-GB" dirty="0" err="1"/>
              <a:t>Dawud</a:t>
            </a:r>
            <a:r>
              <a:rPr lang="en-GB" dirty="0"/>
              <a:t> 5103</a:t>
            </a:r>
            <a:r>
              <a:rPr lang="en-GB" dirty="0" smtClean="0"/>
              <a:t>).</a:t>
            </a:r>
          </a:p>
          <a:p>
            <a:r>
              <a:rPr lang="en-GB" dirty="0" smtClean="0"/>
              <a:t>According </a:t>
            </a:r>
            <a:r>
              <a:rPr lang="en-GB" dirty="0"/>
              <a:t>to this revelation some animals have the capability to foresee the natural events such as flood, earthquake or hurricane that cause great damage or loss of life. </a:t>
            </a:r>
            <a:endParaRPr lang="en-GB" dirty="0" smtClean="0"/>
          </a:p>
          <a:p>
            <a:r>
              <a:rPr lang="en-GB" dirty="0" smtClean="0"/>
              <a:t>Hence</a:t>
            </a:r>
            <a:r>
              <a:rPr lang="en-GB" dirty="0"/>
              <a:t>, they need more attention from the mankind in contrast to what humans normally offer.</a:t>
            </a:r>
            <a:endParaRPr lang="en-US"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341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 y="165464"/>
            <a:ext cx="11495315" cy="818606"/>
          </a:xfrm>
        </p:spPr>
        <p:txBody>
          <a:bodyPr>
            <a:noAutofit/>
          </a:bodyPr>
          <a:lstStyle/>
          <a:p>
            <a:r>
              <a:rPr lang="en-US" sz="3600" b="1" dirty="0" smtClean="0"/>
              <a:t>The </a:t>
            </a:r>
            <a:r>
              <a:rPr lang="en-US" sz="3600" b="1" dirty="0"/>
              <a:t>Holy Quran and </a:t>
            </a:r>
            <a:r>
              <a:rPr lang="en-US" sz="3600" b="1" dirty="0" smtClean="0"/>
              <a:t>Animals</a:t>
            </a:r>
            <a:endParaRPr lang="en-US" sz="3600" dirty="0"/>
          </a:p>
        </p:txBody>
      </p:sp>
      <p:sp>
        <p:nvSpPr>
          <p:cNvPr id="3" name="Content Placeholder 2"/>
          <p:cNvSpPr>
            <a:spLocks noGrp="1"/>
          </p:cNvSpPr>
          <p:nvPr>
            <p:ph idx="1"/>
          </p:nvPr>
        </p:nvSpPr>
        <p:spPr>
          <a:xfrm>
            <a:off x="0" y="1088572"/>
            <a:ext cx="11887200" cy="5617028"/>
          </a:xfrm>
        </p:spPr>
        <p:txBody>
          <a:bodyPr>
            <a:normAutofit/>
          </a:bodyPr>
          <a:lstStyle/>
          <a:p>
            <a:r>
              <a:rPr lang="en-GB" dirty="0" smtClean="0"/>
              <a:t>The </a:t>
            </a:r>
            <a:r>
              <a:rPr lang="en-GB" dirty="0"/>
              <a:t>Almighty Allah, the Creator of this Universe, assigned space to all its creations:</a:t>
            </a:r>
            <a:endParaRPr lang="en-US" dirty="0"/>
          </a:p>
          <a:p>
            <a:pPr lvl="1"/>
            <a:r>
              <a:rPr lang="en-GB" i="1" dirty="0"/>
              <a:t>"And the earth, He has assigned it to all living creatures" (LV:10).</a:t>
            </a:r>
            <a:endParaRPr lang="en-US" dirty="0"/>
          </a:p>
          <a:p>
            <a:r>
              <a:rPr lang="en-GB" dirty="0"/>
              <a:t>This reflects that the earth is not only meant to be used by the human race, but for all the living beings – be these insects, rodents, animals, birds or the water creatures. </a:t>
            </a:r>
            <a:endParaRPr lang="en-GB" dirty="0" smtClean="0"/>
          </a:p>
          <a:p>
            <a:r>
              <a:rPr lang="en-GB" dirty="0" smtClean="0"/>
              <a:t>The </a:t>
            </a:r>
            <a:r>
              <a:rPr lang="en-GB" dirty="0"/>
              <a:t>significance of animals in Islam is evident from the fact that out of 114 </a:t>
            </a:r>
            <a:r>
              <a:rPr lang="en-GB" dirty="0" err="1"/>
              <a:t>Suras</a:t>
            </a:r>
            <a:r>
              <a:rPr lang="en-GB" dirty="0"/>
              <a:t> (Chapters) in the Holy Quran, six have been named after them. </a:t>
            </a:r>
            <a:endParaRPr lang="en-GB" dirty="0" smtClean="0"/>
          </a:p>
          <a:p>
            <a:r>
              <a:rPr lang="en-GB" dirty="0" smtClean="0"/>
              <a:t>Among </a:t>
            </a:r>
            <a:r>
              <a:rPr lang="en-GB" dirty="0"/>
              <a:t>these are Al-</a:t>
            </a:r>
            <a:r>
              <a:rPr lang="en-GB" dirty="0" err="1"/>
              <a:t>Baqarah</a:t>
            </a:r>
            <a:r>
              <a:rPr lang="en-GB" dirty="0"/>
              <a:t> (The Cow, II), Al-</a:t>
            </a:r>
            <a:r>
              <a:rPr lang="en-GB" dirty="0" err="1"/>
              <a:t>An’am</a:t>
            </a:r>
            <a:r>
              <a:rPr lang="en-GB" dirty="0"/>
              <a:t> (The Flocks, VI), An-</a:t>
            </a:r>
            <a:r>
              <a:rPr lang="en-GB" dirty="0" err="1"/>
              <a:t>Nahl</a:t>
            </a:r>
            <a:r>
              <a:rPr lang="en-GB" dirty="0"/>
              <a:t> (The Bee, XVI), An-</a:t>
            </a:r>
            <a:r>
              <a:rPr lang="en-GB" dirty="0" err="1"/>
              <a:t>Naml</a:t>
            </a:r>
            <a:r>
              <a:rPr lang="en-GB" dirty="0"/>
              <a:t> (The Ant, XXVII), Al-</a:t>
            </a:r>
            <a:r>
              <a:rPr lang="en-GB" dirty="0" err="1"/>
              <a:t>Ankabut</a:t>
            </a:r>
            <a:r>
              <a:rPr lang="en-GB" dirty="0"/>
              <a:t> (The Spider, XXIX) and Al-Fil (The Elephant, CV). Besides these, there are numerous verses in different Chapters that deal with the animals. </a:t>
            </a:r>
            <a:endParaRPr lang="en-GB" dirty="0" smtClean="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61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 y="165464"/>
            <a:ext cx="11495315" cy="818606"/>
          </a:xfrm>
        </p:spPr>
        <p:txBody>
          <a:bodyPr>
            <a:noAutofit/>
          </a:bodyPr>
          <a:lstStyle/>
          <a:p>
            <a:r>
              <a:rPr lang="en-US" sz="3600" b="1" dirty="0" smtClean="0"/>
              <a:t>The </a:t>
            </a:r>
            <a:r>
              <a:rPr lang="en-US" sz="3600" b="1" dirty="0"/>
              <a:t>Holy Quran and </a:t>
            </a:r>
            <a:r>
              <a:rPr lang="en-US" sz="3600" b="1" dirty="0" smtClean="0"/>
              <a:t>Animals</a:t>
            </a:r>
            <a:endParaRPr lang="en-US" sz="3600" dirty="0"/>
          </a:p>
        </p:txBody>
      </p:sp>
      <p:sp>
        <p:nvSpPr>
          <p:cNvPr id="3" name="Content Placeholder 2"/>
          <p:cNvSpPr>
            <a:spLocks noGrp="1"/>
          </p:cNvSpPr>
          <p:nvPr>
            <p:ph idx="1"/>
          </p:nvPr>
        </p:nvSpPr>
        <p:spPr>
          <a:xfrm>
            <a:off x="0" y="1088572"/>
            <a:ext cx="11887200" cy="5617028"/>
          </a:xfrm>
        </p:spPr>
        <p:txBody>
          <a:bodyPr>
            <a:normAutofit/>
          </a:bodyPr>
          <a:lstStyle/>
          <a:p>
            <a:r>
              <a:rPr lang="en-GB" dirty="0" smtClean="0"/>
              <a:t>These </a:t>
            </a:r>
            <a:r>
              <a:rPr lang="en-GB" dirty="0"/>
              <a:t>citations in the Holy Quran reflect the fact that along with human beings, animals are also noteworthy in Islam and have their rights. </a:t>
            </a:r>
            <a:endParaRPr lang="en-GB" dirty="0" smtClean="0"/>
          </a:p>
          <a:p>
            <a:r>
              <a:rPr lang="en-GB" dirty="0" smtClean="0"/>
              <a:t>No </a:t>
            </a:r>
            <a:r>
              <a:rPr lang="en-GB" dirty="0"/>
              <a:t>doubt, superiority rests in the children of Adam, yet these creatures have a significant role to play in this universe. </a:t>
            </a:r>
            <a:endParaRPr lang="en-GB" dirty="0" smtClean="0"/>
          </a:p>
          <a:p>
            <a:r>
              <a:rPr lang="en-GB" dirty="0" smtClean="0"/>
              <a:t>The </a:t>
            </a:r>
            <a:r>
              <a:rPr lang="en-GB" dirty="0"/>
              <a:t>above-mentioned Chapters, in addition to Surah Al-</a:t>
            </a:r>
            <a:r>
              <a:rPr lang="en-GB" dirty="0" err="1"/>
              <a:t>Maidha</a:t>
            </a:r>
            <a:r>
              <a:rPr lang="en-GB" dirty="0"/>
              <a:t> (V), narrate their benefits for mankind. </a:t>
            </a:r>
            <a:endParaRPr lang="en-GB" dirty="0" smtClean="0"/>
          </a:p>
          <a:p>
            <a:r>
              <a:rPr lang="en-GB" dirty="0" smtClean="0"/>
              <a:t>Some </a:t>
            </a:r>
            <a:r>
              <a:rPr lang="en-GB" dirty="0"/>
              <a:t>animals are domesticated as livestock, hence provide milk, meat and leather, while others are used for transportation (XL-79-80</a:t>
            </a:r>
            <a:r>
              <a:rPr lang="en-GB" dirty="0" smtClean="0"/>
              <a:t>).</a:t>
            </a:r>
          </a:p>
          <a:p>
            <a:pPr lvl="1"/>
            <a:r>
              <a:rPr lang="en-GB" sz="2800" i="1" dirty="0" smtClean="0"/>
              <a:t>“</a:t>
            </a:r>
            <a:r>
              <a:rPr lang="en-GB" sz="2800" i="1" dirty="0"/>
              <a:t>Allah it is Who hath appointed for you cattle, that ye may ride on some of them, and eat of some - Many benefits ye have from them - and that ye may satisfy by their means a need that is in your breasts, and may be borne upon them as upon the ship.”     (XL:79-80). </a:t>
            </a:r>
            <a:endParaRPr lang="en-US" sz="28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156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48046"/>
            <a:ext cx="11109960" cy="757645"/>
          </a:xfrm>
        </p:spPr>
        <p:txBody>
          <a:bodyPr>
            <a:normAutofit/>
          </a:bodyPr>
          <a:lstStyle/>
          <a:p>
            <a:r>
              <a:rPr lang="en-US" sz="3600" b="1" dirty="0" smtClean="0"/>
              <a:t>The </a:t>
            </a:r>
            <a:r>
              <a:rPr lang="en-US" sz="3600" b="1" dirty="0"/>
              <a:t>Holy Quran and Animals</a:t>
            </a:r>
            <a:endParaRPr lang="en-US" sz="3600" dirty="0"/>
          </a:p>
        </p:txBody>
      </p:sp>
      <p:sp>
        <p:nvSpPr>
          <p:cNvPr id="3" name="Content Placeholder 2"/>
          <p:cNvSpPr>
            <a:spLocks noGrp="1"/>
          </p:cNvSpPr>
          <p:nvPr>
            <p:ph idx="1"/>
          </p:nvPr>
        </p:nvSpPr>
        <p:spPr>
          <a:xfrm>
            <a:off x="95794" y="818606"/>
            <a:ext cx="12096205" cy="5930537"/>
          </a:xfrm>
        </p:spPr>
        <p:txBody>
          <a:bodyPr>
            <a:noAutofit/>
          </a:bodyPr>
          <a:lstStyle/>
          <a:p>
            <a:r>
              <a:rPr lang="en-GB" sz="3200" dirty="0"/>
              <a:t>Every living organism in this universe has worth and is part of the human society. </a:t>
            </a:r>
            <a:endParaRPr lang="en-GB" sz="3200" dirty="0" smtClean="0"/>
          </a:p>
          <a:p>
            <a:r>
              <a:rPr lang="en-GB" sz="3200" dirty="0" smtClean="0"/>
              <a:t>Therefore</a:t>
            </a:r>
            <a:r>
              <a:rPr lang="en-GB" sz="3200" dirty="0"/>
              <a:t>, Muslims are required to treat them with compassion and not to abuse them. </a:t>
            </a:r>
            <a:endParaRPr lang="en-GB" sz="3200" dirty="0" smtClean="0"/>
          </a:p>
          <a:p>
            <a:r>
              <a:rPr lang="en-GB" sz="3200" dirty="0" smtClean="0">
                <a:solidFill>
                  <a:srgbClr val="0070C0"/>
                </a:solidFill>
              </a:rPr>
              <a:t>Islam </a:t>
            </a:r>
            <a:r>
              <a:rPr lang="en-GB" sz="3200" dirty="0">
                <a:solidFill>
                  <a:srgbClr val="0070C0"/>
                </a:solidFill>
              </a:rPr>
              <a:t>has laid down rights for animals long before even the human rights were recognized in the Western world. </a:t>
            </a:r>
            <a:endParaRPr lang="en-GB" sz="3200" dirty="0" smtClean="0">
              <a:solidFill>
                <a:srgbClr val="0070C0"/>
              </a:solidFill>
            </a:endParaRPr>
          </a:p>
          <a:p>
            <a:r>
              <a:rPr lang="en-GB" sz="3200" dirty="0" smtClean="0"/>
              <a:t>In </a:t>
            </a:r>
            <a:r>
              <a:rPr lang="en-GB" sz="3200" dirty="0"/>
              <a:t>Islam, all the creations, including </a:t>
            </a:r>
            <a:r>
              <a:rPr lang="en-GB" sz="3200" dirty="0" smtClean="0"/>
              <a:t>animals, </a:t>
            </a:r>
            <a:r>
              <a:rPr lang="en-GB" sz="3200" dirty="0"/>
              <a:t>are believed to praise the Almighty Allah since, like humans, they are creations of Allah. </a:t>
            </a:r>
            <a:endParaRPr lang="en-GB" sz="3200" dirty="0" smtClean="0"/>
          </a:p>
          <a:p>
            <a:r>
              <a:rPr lang="en-GB" sz="3200" dirty="0" smtClean="0"/>
              <a:t>Prophet </a:t>
            </a:r>
            <a:r>
              <a:rPr lang="en-GB" sz="3200" dirty="0"/>
              <a:t>Muhammad (</a:t>
            </a:r>
            <a:r>
              <a:rPr lang="ar-SA" sz="3200" dirty="0"/>
              <a:t>ﷺ</a:t>
            </a:r>
            <a:r>
              <a:rPr lang="en-GB" sz="3200" dirty="0"/>
              <a:t>) was sent as a mercy to mankind and a blessing for all creatures, as reflected in the following verse</a:t>
            </a:r>
            <a:r>
              <a:rPr lang="en-GB" sz="3200" dirty="0" smtClean="0"/>
              <a:t>:</a:t>
            </a:r>
          </a:p>
          <a:p>
            <a:pPr lvl="1"/>
            <a:r>
              <a:rPr lang="en-GB" sz="3200" i="1" dirty="0"/>
              <a:t>“And We have not sent you but as a mercy for the worlds.” (XXI:107)</a:t>
            </a:r>
          </a:p>
          <a:p>
            <a:endParaRPr lang="en-US" sz="3200" dirty="0"/>
          </a:p>
          <a:p>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0" y="118554"/>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337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9" y="60960"/>
            <a:ext cx="11162212" cy="827314"/>
          </a:xfrm>
        </p:spPr>
        <p:txBody>
          <a:bodyPr>
            <a:normAutofit/>
          </a:bodyPr>
          <a:lstStyle/>
          <a:p>
            <a:r>
              <a:rPr lang="en-US" sz="3600" b="1" dirty="0" smtClean="0"/>
              <a:t>The </a:t>
            </a:r>
            <a:r>
              <a:rPr lang="en-US" sz="3600" b="1" dirty="0"/>
              <a:t>Holy Quran and Animals</a:t>
            </a:r>
            <a:endParaRPr lang="en-US" sz="3600" dirty="0"/>
          </a:p>
        </p:txBody>
      </p:sp>
      <p:sp>
        <p:nvSpPr>
          <p:cNvPr id="3" name="Content Placeholder 2"/>
          <p:cNvSpPr>
            <a:spLocks noGrp="1"/>
          </p:cNvSpPr>
          <p:nvPr>
            <p:ph idx="1"/>
          </p:nvPr>
        </p:nvSpPr>
        <p:spPr>
          <a:xfrm>
            <a:off x="191588" y="888274"/>
            <a:ext cx="11930743" cy="5969726"/>
          </a:xfrm>
        </p:spPr>
        <p:txBody>
          <a:bodyPr>
            <a:normAutofit/>
          </a:bodyPr>
          <a:lstStyle/>
          <a:p>
            <a:r>
              <a:rPr lang="en-GB" dirty="0" smtClean="0"/>
              <a:t>The </a:t>
            </a:r>
            <a:r>
              <a:rPr lang="en-GB" dirty="0"/>
              <a:t>Holy Quran further defines animals as well as all living beings, as submissive, since they live the way that Almighty Allah has created them to live, and they follow Allah's laws:</a:t>
            </a:r>
            <a:endParaRPr lang="en-US" dirty="0"/>
          </a:p>
          <a:p>
            <a:pPr lvl="1"/>
            <a:r>
              <a:rPr lang="en-GB" i="1" dirty="0"/>
              <a:t>"There is not an animal that lives on neither the earth, nor a being that flies on its wings, but they form communities like you. Nothing have we omitted from the Book, and they all shall be gathered to their Lord in the end" (VI: 38)</a:t>
            </a:r>
            <a:endParaRPr lang="en-US" dirty="0"/>
          </a:p>
          <a:p>
            <a:pPr lvl="1"/>
            <a:r>
              <a:rPr lang="en-GB" i="1" dirty="0"/>
              <a:t>“Have you not seen that to Allah extol, whoever are in the heavens and the earth and the birds outstretching (their wings)? (Or: in ranks) Each has already known its prayer and Extolment; and Allah is Ever-Knowing of whatever they perform”. (XXIV:41)</a:t>
            </a:r>
            <a:endParaRPr lang="en-US" dirty="0"/>
          </a:p>
          <a:p>
            <a:r>
              <a:rPr lang="en-GB" dirty="0"/>
              <a:t>These verses serve as reminder to all of us that none of the animals are created without purpose and that they have feelings. </a:t>
            </a:r>
            <a:endParaRPr lang="en-GB" dirty="0" smtClean="0"/>
          </a:p>
          <a:p>
            <a:r>
              <a:rPr lang="en-GB" dirty="0" smtClean="0"/>
              <a:t>Therefore</a:t>
            </a:r>
            <a:r>
              <a:rPr lang="en-GB" dirty="0"/>
              <a:t>, they have the right to their lives, as well as protection from pain and suffering. </a:t>
            </a:r>
            <a:endParaRPr lang="en-GB" dirty="0" smtClean="0"/>
          </a:p>
          <a:p>
            <a:r>
              <a:rPr lang="en-GB" dirty="0" smtClean="0">
                <a:solidFill>
                  <a:srgbClr val="0070C0"/>
                </a:solidFill>
              </a:rPr>
              <a:t>Man </a:t>
            </a:r>
            <a:r>
              <a:rPr lang="en-GB" dirty="0">
                <a:solidFill>
                  <a:srgbClr val="0070C0"/>
                </a:solidFill>
              </a:rPr>
              <a:t>must consider their lives as worthwhile and cherished</a:t>
            </a:r>
            <a:r>
              <a:rPr lang="en-GB" dirty="0" smtClean="0">
                <a:solidFill>
                  <a:srgbClr val="0070C0"/>
                </a:solidFill>
              </a:rPr>
              <a:t>.</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722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95795"/>
            <a:ext cx="11292840" cy="862148"/>
          </a:xfrm>
        </p:spPr>
        <p:txBody>
          <a:bodyPr>
            <a:normAutofit/>
          </a:bodyPr>
          <a:lstStyle/>
          <a:p>
            <a:r>
              <a:rPr lang="tr-TR" sz="3600" b="1" i="1" dirty="0" smtClean="0"/>
              <a:t>Using </a:t>
            </a:r>
            <a:r>
              <a:rPr lang="tr-TR" sz="3600" b="1" i="1" dirty="0"/>
              <a:t>animals as shooting targets</a:t>
            </a:r>
            <a:endParaRPr lang="en-US" sz="3600" b="1" i="1" dirty="0"/>
          </a:p>
        </p:txBody>
      </p:sp>
      <p:sp>
        <p:nvSpPr>
          <p:cNvPr id="3" name="Content Placeholder 2"/>
          <p:cNvSpPr>
            <a:spLocks noGrp="1"/>
          </p:cNvSpPr>
          <p:nvPr>
            <p:ph idx="1"/>
          </p:nvPr>
        </p:nvSpPr>
        <p:spPr>
          <a:xfrm>
            <a:off x="174171" y="1062446"/>
            <a:ext cx="11179629" cy="5114517"/>
          </a:xfrm>
        </p:spPr>
        <p:txBody>
          <a:bodyPr>
            <a:noAutofit/>
          </a:bodyPr>
          <a:lstStyle/>
          <a:p>
            <a:r>
              <a:rPr lang="en-GB" sz="3200" dirty="0"/>
              <a:t>There are numerous </a:t>
            </a:r>
            <a:r>
              <a:rPr lang="en-GB" sz="3200" dirty="0" err="1"/>
              <a:t>Ahadith</a:t>
            </a:r>
            <a:r>
              <a:rPr lang="en-GB" sz="3200" dirty="0"/>
              <a:t> that dwell on humane handling of animals. </a:t>
            </a:r>
          </a:p>
          <a:p>
            <a:r>
              <a:rPr lang="en-GB" sz="3200" dirty="0"/>
              <a:t>The Prophet Muhammad (</a:t>
            </a:r>
            <a:r>
              <a:rPr lang="ar-SA" sz="3200" dirty="0"/>
              <a:t>ﷺ</a:t>
            </a:r>
            <a:r>
              <a:rPr lang="en-GB" sz="3200" dirty="0"/>
              <a:t>) urged Muslims to express kindness towards animals and birds, and repeatedly prohibited cruelty towards them. </a:t>
            </a:r>
          </a:p>
          <a:p>
            <a:r>
              <a:rPr lang="en-GB" sz="3200" dirty="0"/>
              <a:t>This is reflected in some </a:t>
            </a:r>
            <a:r>
              <a:rPr lang="en-GB" sz="3200" dirty="0" err="1"/>
              <a:t>Ahadith</a:t>
            </a:r>
            <a:r>
              <a:rPr lang="en-GB" sz="3200" dirty="0"/>
              <a:t> </a:t>
            </a:r>
            <a:endParaRPr lang="en-US" sz="3200" dirty="0"/>
          </a:p>
          <a:p>
            <a:r>
              <a:rPr lang="en-GB" sz="3200" dirty="0" smtClean="0"/>
              <a:t>Before </a:t>
            </a:r>
            <a:r>
              <a:rPr lang="en-GB" sz="3200" dirty="0"/>
              <a:t>the arrival of the Holy Prophet (</a:t>
            </a:r>
            <a:r>
              <a:rPr lang="ar-SA" sz="3200" dirty="0"/>
              <a:t>ﷺ</a:t>
            </a:r>
            <a:r>
              <a:rPr lang="en-GB" sz="3200" dirty="0"/>
              <a:t>), animals were cruelly confined and tied as shooting targets. </a:t>
            </a:r>
            <a:endParaRPr lang="en-GB" sz="3200" dirty="0" smtClean="0"/>
          </a:p>
          <a:p>
            <a:r>
              <a:rPr lang="en-GB" sz="3200" dirty="0" smtClean="0"/>
              <a:t>The </a:t>
            </a:r>
            <a:r>
              <a:rPr lang="en-GB" sz="3200" dirty="0"/>
              <a:t>people at that time used to enjoy this practice</a:t>
            </a:r>
            <a:r>
              <a:rPr lang="en-GB" sz="3200" dirty="0" smtClean="0"/>
              <a:t>.</a:t>
            </a:r>
          </a:p>
          <a:p>
            <a:r>
              <a:rPr lang="en-GB" sz="3200" dirty="0" smtClean="0"/>
              <a:t> </a:t>
            </a:r>
            <a:r>
              <a:rPr lang="en-GB" sz="3200" dirty="0"/>
              <a:t>This was banned by the Messenger of Allah (</a:t>
            </a:r>
            <a:r>
              <a:rPr lang="ar-SA" sz="3200" dirty="0"/>
              <a:t>ﷺ</a:t>
            </a:r>
            <a:r>
              <a:rPr lang="en-GB" sz="3200" dirty="0"/>
              <a:t>) who prohibited taking a living thing as a shooting target (</a:t>
            </a:r>
            <a:r>
              <a:rPr lang="en-GB" sz="3200" dirty="0" err="1" smtClean="0"/>
              <a:t>Jami`at-Tirmidhi</a:t>
            </a:r>
            <a:r>
              <a:rPr lang="en-GB" sz="3200" dirty="0" smtClean="0"/>
              <a:t> </a:t>
            </a:r>
            <a:r>
              <a:rPr lang="en-GB" sz="3200" dirty="0"/>
              <a:t>1475</a:t>
            </a:r>
            <a:r>
              <a:rPr lang="en-GB" sz="3200" dirty="0" smtClean="0"/>
              <a:t>).</a:t>
            </a:r>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972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381000"/>
            <a:ext cx="8229600" cy="1143000"/>
          </a:xfrm>
        </p:spPr>
        <p:txBody>
          <a:bodyPr/>
          <a:lstStyle/>
          <a:p>
            <a:r>
              <a:rPr lang="en-US" altLang="en-US" b="1" smtClean="0">
                <a:solidFill>
                  <a:srgbClr val="A50021"/>
                </a:solidFill>
              </a:rPr>
              <a:t>Credentials</a:t>
            </a:r>
          </a:p>
        </p:txBody>
      </p:sp>
      <p:sp>
        <p:nvSpPr>
          <p:cNvPr id="5123" name="Content Placeholder 2"/>
          <p:cNvSpPr>
            <a:spLocks noGrp="1"/>
          </p:cNvSpPr>
          <p:nvPr>
            <p:ph idx="1"/>
          </p:nvPr>
        </p:nvSpPr>
        <p:spPr>
          <a:xfrm>
            <a:off x="1524000" y="1447800"/>
            <a:ext cx="9144000" cy="5410200"/>
          </a:xfrm>
        </p:spPr>
        <p:txBody>
          <a:bodyPr/>
          <a:lstStyle/>
          <a:p>
            <a:r>
              <a:rPr lang="en-US" altLang="en-US" b="1" smtClean="0"/>
              <a:t>Dr. Muhammad Munir Chaudry</a:t>
            </a:r>
          </a:p>
          <a:p>
            <a:pPr algn="ctr">
              <a:buFontTx/>
              <a:buNone/>
            </a:pPr>
            <a:r>
              <a:rPr lang="en-US" altLang="en-US" b="1" smtClean="0">
                <a:solidFill>
                  <a:srgbClr val="0000CC"/>
                </a:solidFill>
              </a:rPr>
              <a:t>President, Islamic Food and Nutrition Council of America, Chicago</a:t>
            </a:r>
            <a:r>
              <a:rPr lang="en-US" altLang="en-US" b="1" smtClean="0"/>
              <a:t> </a:t>
            </a:r>
          </a:p>
          <a:p>
            <a:r>
              <a:rPr lang="en-US" altLang="en-US" smtClean="0"/>
              <a:t>B.Sc., M.Sc. Univ. of Agriculture, Faisalabad </a:t>
            </a:r>
          </a:p>
          <a:p>
            <a:r>
              <a:rPr lang="en-US" altLang="en-US" smtClean="0"/>
              <a:t>M.Sc. American Univ. of Beirut, Lebanon</a:t>
            </a:r>
          </a:p>
          <a:p>
            <a:r>
              <a:rPr lang="en-US" altLang="en-US" smtClean="0"/>
              <a:t>Ph.D. Univ. of  Illinois, Champaign-Urbana</a:t>
            </a:r>
          </a:p>
          <a:p>
            <a:r>
              <a:rPr lang="en-US" altLang="en-US" smtClean="0"/>
              <a:t>Worked 20+ years in ingredient industry</a:t>
            </a:r>
          </a:p>
          <a:p>
            <a:r>
              <a:rPr lang="en-US" altLang="en-US" smtClean="0"/>
              <a:t>Last 35+ years in halal certification</a:t>
            </a:r>
          </a:p>
        </p:txBody>
      </p:sp>
      <p:sp>
        <p:nvSpPr>
          <p:cNvPr id="51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920AEA-1398-4349-AD9A-A8E2C856B8F8}" type="slidenum">
              <a:rPr lang="en-US" altLang="en-US"/>
              <a:pPr/>
              <a:t>4</a:t>
            </a:fld>
            <a:endParaRPr lang="en-US" altLang="en-US"/>
          </a:p>
        </p:txBody>
      </p:sp>
      <p:pic>
        <p:nvPicPr>
          <p:cNvPr id="5125" name="Picture 10"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152400"/>
            <a:ext cx="2057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7A1B7C-2AB0-4BD6-BBC5-266FAB1659E1}" type="datetime1">
              <a:rPr lang="en-US" altLang="en-US" smtClean="0"/>
              <a:pPr/>
              <a:t>9/12/2020</a:t>
            </a:fld>
            <a:endParaRPr lang="en-US" altLang="en-US" smtClean="0"/>
          </a:p>
        </p:txBody>
      </p:sp>
      <p:pic>
        <p:nvPicPr>
          <p:cNvPr id="5127" name="Picture 8" descr="E:\IFANCA - 2015\LOGOS\HIGH RESOLUTION 09.03.2016\Crescent-M IFANCA Certified - high 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152400"/>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383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7" y="130629"/>
            <a:ext cx="11373393" cy="757645"/>
          </a:xfrm>
        </p:spPr>
        <p:txBody>
          <a:bodyPr>
            <a:normAutofit/>
          </a:bodyPr>
          <a:lstStyle/>
          <a:p>
            <a:r>
              <a:rPr lang="tr-TR" sz="3600" b="1" i="1" dirty="0" smtClean="0"/>
              <a:t>Using </a:t>
            </a:r>
            <a:r>
              <a:rPr lang="tr-TR" sz="3600" b="1" i="1" dirty="0"/>
              <a:t>animals as shooting targets</a:t>
            </a:r>
            <a:endParaRPr lang="en-US" sz="3600" b="1" i="1" dirty="0"/>
          </a:p>
        </p:txBody>
      </p:sp>
      <p:sp>
        <p:nvSpPr>
          <p:cNvPr id="3" name="Content Placeholder 2"/>
          <p:cNvSpPr>
            <a:spLocks noGrp="1"/>
          </p:cNvSpPr>
          <p:nvPr>
            <p:ph idx="1"/>
          </p:nvPr>
        </p:nvSpPr>
        <p:spPr>
          <a:xfrm>
            <a:off x="69669" y="888274"/>
            <a:ext cx="11948160" cy="5808617"/>
          </a:xfrm>
        </p:spPr>
        <p:txBody>
          <a:bodyPr>
            <a:noAutofit/>
          </a:bodyPr>
          <a:lstStyle/>
          <a:p>
            <a:r>
              <a:rPr lang="en-GB" sz="3200" dirty="0" err="1" smtClean="0"/>
              <a:t>Hazrat</a:t>
            </a:r>
            <a:r>
              <a:rPr lang="en-GB" sz="3200" dirty="0" smtClean="0"/>
              <a:t> </a:t>
            </a:r>
            <a:r>
              <a:rPr lang="en-GB" sz="3200" dirty="0"/>
              <a:t>Muhammad (</a:t>
            </a:r>
            <a:r>
              <a:rPr lang="ar-SA" sz="3200" dirty="0"/>
              <a:t>ﷺ</a:t>
            </a:r>
            <a:r>
              <a:rPr lang="en-GB" sz="3200" dirty="0"/>
              <a:t>) was sent on the earth as compassion and mercy, not only for mankind but also for the animals (XXI: 107). </a:t>
            </a:r>
            <a:endParaRPr lang="en-GB" sz="3200" dirty="0" smtClean="0"/>
          </a:p>
          <a:p>
            <a:r>
              <a:rPr lang="en-GB" sz="3200" dirty="0" smtClean="0"/>
              <a:t>In </a:t>
            </a:r>
            <a:r>
              <a:rPr lang="en-GB" sz="3200" dirty="0"/>
              <a:t>this regard He (</a:t>
            </a:r>
            <a:r>
              <a:rPr lang="ar-SA" sz="3200" dirty="0"/>
              <a:t>ﷺ</a:t>
            </a:r>
            <a:r>
              <a:rPr lang="en-GB" sz="3200" dirty="0"/>
              <a:t>) forbade the people from harming or torturing the animals. </a:t>
            </a:r>
            <a:endParaRPr lang="en-GB" sz="3200" dirty="0" smtClean="0"/>
          </a:p>
          <a:p>
            <a:r>
              <a:rPr lang="en-GB" sz="3200" dirty="0" smtClean="0"/>
              <a:t>On </a:t>
            </a:r>
            <a:r>
              <a:rPr lang="en-GB" sz="3200" dirty="0"/>
              <a:t>different occasions He (</a:t>
            </a:r>
            <a:r>
              <a:rPr lang="ar-SA" sz="3200" dirty="0"/>
              <a:t>ﷺ</a:t>
            </a:r>
            <a:r>
              <a:rPr lang="en-GB" sz="3200" dirty="0"/>
              <a:t>) prohibited the people from dragging, mutilating and branding the animals or making them fight each other</a:t>
            </a:r>
            <a:r>
              <a:rPr lang="en-GB" sz="3200" dirty="0" smtClean="0"/>
              <a:t>.</a:t>
            </a:r>
          </a:p>
          <a:p>
            <a:r>
              <a:rPr lang="en-GB" sz="3200" dirty="0" smtClean="0"/>
              <a:t> </a:t>
            </a:r>
            <a:r>
              <a:rPr lang="en-GB" sz="3200" dirty="0"/>
              <a:t>Moreover, He (ﷺ) barred people from caging the birds as He (ﷺ) declared it a painful act. </a:t>
            </a:r>
            <a:endParaRPr lang="en-GB" sz="3200" dirty="0" smtClean="0"/>
          </a:p>
          <a:p>
            <a:r>
              <a:rPr lang="en-GB" sz="3200" dirty="0" smtClean="0"/>
              <a:t>He </a:t>
            </a:r>
            <a:r>
              <a:rPr lang="en-GB" sz="3200" dirty="0"/>
              <a:t>(ﷺ) also prohibited the followers from killing non-hazardous tiny creatures like ants, bees, frogs, etc</a:t>
            </a:r>
            <a:r>
              <a:rPr lang="en-GB" sz="3200" dirty="0" smtClean="0"/>
              <a:t>.</a:t>
            </a:r>
          </a:p>
          <a:p>
            <a:r>
              <a:rPr lang="en-GB" sz="3200" dirty="0" smtClean="0"/>
              <a:t>These </a:t>
            </a:r>
            <a:r>
              <a:rPr lang="en-GB" sz="3200" dirty="0"/>
              <a:t>aspects of kindness towards the animals are reflected in </a:t>
            </a:r>
            <a:r>
              <a:rPr lang="en-GB" sz="3200" dirty="0" smtClean="0"/>
              <a:t>several hadiths</a:t>
            </a:r>
            <a:r>
              <a:rPr lang="en-GB" sz="3200" dirty="0"/>
              <a:t>:-  </a:t>
            </a:r>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766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78377"/>
            <a:ext cx="11007634" cy="844732"/>
          </a:xfrm>
        </p:spPr>
        <p:txBody>
          <a:bodyPr>
            <a:normAutofit/>
          </a:bodyPr>
          <a:lstStyle/>
          <a:p>
            <a:r>
              <a:rPr lang="en-GB" sz="3600" b="1" i="1" dirty="0" smtClean="0"/>
              <a:t>Maltreating animals</a:t>
            </a:r>
            <a:endParaRPr lang="en-US" sz="3600" dirty="0"/>
          </a:p>
        </p:txBody>
      </p:sp>
      <p:sp>
        <p:nvSpPr>
          <p:cNvPr id="3" name="Content Placeholder 2"/>
          <p:cNvSpPr>
            <a:spLocks noGrp="1"/>
          </p:cNvSpPr>
          <p:nvPr>
            <p:ph idx="1"/>
          </p:nvPr>
        </p:nvSpPr>
        <p:spPr>
          <a:xfrm>
            <a:off x="69669" y="1001486"/>
            <a:ext cx="11991702" cy="5547360"/>
          </a:xfrm>
        </p:spPr>
        <p:txBody>
          <a:bodyPr>
            <a:normAutofit lnSpcReduction="10000"/>
          </a:bodyPr>
          <a:lstStyle/>
          <a:p>
            <a:pPr lvl="0"/>
            <a:r>
              <a:rPr lang="en-US" dirty="0"/>
              <a:t>The Holy Prophet (</a:t>
            </a:r>
            <a:r>
              <a:rPr lang="ar-SA" dirty="0"/>
              <a:t>ﷺ</a:t>
            </a:r>
            <a:r>
              <a:rPr lang="en-US" dirty="0"/>
              <a:t>) passed by a man who was dragging a sheep by its ear, He (</a:t>
            </a:r>
            <a:r>
              <a:rPr lang="ar-SA" dirty="0"/>
              <a:t>ﷺ</a:t>
            </a:r>
            <a:r>
              <a:rPr lang="en-US" dirty="0"/>
              <a:t>) said: ‘Leave its ear and hold it by the sides of its neck.’ (</a:t>
            </a:r>
            <a:r>
              <a:rPr lang="en-US" dirty="0" err="1"/>
              <a:t>Sunan</a:t>
            </a:r>
            <a:r>
              <a:rPr lang="en-US" dirty="0"/>
              <a:t> Ibn </a:t>
            </a:r>
            <a:r>
              <a:rPr lang="en-US" dirty="0" err="1"/>
              <a:t>Majha</a:t>
            </a:r>
            <a:r>
              <a:rPr lang="en-US" dirty="0"/>
              <a:t> 3291). Pulling an animal by the ears is more painful than pulling it by the neck.</a:t>
            </a:r>
          </a:p>
          <a:p>
            <a:pPr lvl="0"/>
            <a:r>
              <a:rPr lang="en-US" dirty="0"/>
              <a:t>The Holy Prophet (</a:t>
            </a:r>
            <a:r>
              <a:rPr lang="ar-SA" dirty="0"/>
              <a:t>ﷺ</a:t>
            </a:r>
            <a:r>
              <a:rPr lang="en-US" dirty="0"/>
              <a:t>) forbade beating (animals) on the face. (</a:t>
            </a:r>
            <a:r>
              <a:rPr lang="en-US" dirty="0" err="1"/>
              <a:t>Sahih</a:t>
            </a:r>
            <a:r>
              <a:rPr lang="en-US" dirty="0"/>
              <a:t> al-Bukhari 5541). Face is more sensitive than other parts, hence it is painful to the animal to hit on the face.</a:t>
            </a:r>
          </a:p>
          <a:p>
            <a:pPr lvl="0"/>
            <a:r>
              <a:rPr lang="en-US" dirty="0"/>
              <a:t>It is reported that He (</a:t>
            </a:r>
            <a:r>
              <a:rPr lang="ar-SA" dirty="0"/>
              <a:t>ﷺ</a:t>
            </a:r>
            <a:r>
              <a:rPr lang="en-US" dirty="0"/>
              <a:t>) disliked making animals fight each other. (Al-</a:t>
            </a:r>
            <a:r>
              <a:rPr lang="en-US" dirty="0" err="1"/>
              <a:t>Adab</a:t>
            </a:r>
            <a:r>
              <a:rPr lang="en-US" dirty="0"/>
              <a:t>-</a:t>
            </a:r>
            <a:r>
              <a:rPr lang="en-US" dirty="0" err="1"/>
              <a:t>ul-Mufrad</a:t>
            </a:r>
            <a:r>
              <a:rPr lang="en-US" dirty="0"/>
              <a:t> 1232). When animals fight, they hit each other with full strength that causes pain to both the fighting animals. </a:t>
            </a:r>
          </a:p>
          <a:p>
            <a:pPr lvl="0"/>
            <a:r>
              <a:rPr lang="en-US" dirty="0"/>
              <a:t>The Messenger of Allah (</a:t>
            </a:r>
            <a:r>
              <a:rPr lang="ar-SA" dirty="0"/>
              <a:t>ﷺ</a:t>
            </a:r>
            <a:r>
              <a:rPr lang="en-US" dirty="0"/>
              <a:t>) forbade mutilating animals. (</a:t>
            </a:r>
            <a:r>
              <a:rPr lang="en-US" dirty="0" err="1"/>
              <a:t>Sunan</a:t>
            </a:r>
            <a:r>
              <a:rPr lang="en-US" dirty="0"/>
              <a:t> Ibn-e-</a:t>
            </a:r>
            <a:r>
              <a:rPr lang="en-US" dirty="0" err="1"/>
              <a:t>Majah</a:t>
            </a:r>
            <a:r>
              <a:rPr lang="en-US" dirty="0"/>
              <a:t> 3306</a:t>
            </a:r>
            <a:r>
              <a:rPr lang="en-US"/>
              <a:t>). </a:t>
            </a:r>
            <a:endParaRPr lang="en-US" smtClean="0"/>
          </a:p>
          <a:p>
            <a:pPr lvl="0"/>
            <a:r>
              <a:rPr lang="en-US" smtClean="0"/>
              <a:t>Mutilating </a:t>
            </a:r>
            <a:r>
              <a:rPr lang="en-US" dirty="0"/>
              <a:t>is an act that is disliked even today. It is painful when using hot iron or other such techniques. </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586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252550"/>
            <a:ext cx="11094720" cy="705394"/>
          </a:xfrm>
        </p:spPr>
        <p:txBody>
          <a:bodyPr>
            <a:normAutofit/>
          </a:bodyPr>
          <a:lstStyle/>
          <a:p>
            <a:r>
              <a:rPr lang="en-GB" sz="3600" b="1" i="1" dirty="0" smtClean="0"/>
              <a:t>Maltreating </a:t>
            </a:r>
            <a:r>
              <a:rPr lang="en-GB" sz="3600" b="1" i="1" dirty="0"/>
              <a:t>animals</a:t>
            </a:r>
            <a:endParaRPr lang="en-US" sz="3600" dirty="0"/>
          </a:p>
        </p:txBody>
      </p:sp>
      <p:sp>
        <p:nvSpPr>
          <p:cNvPr id="3" name="Content Placeholder 2"/>
          <p:cNvSpPr>
            <a:spLocks noGrp="1"/>
          </p:cNvSpPr>
          <p:nvPr>
            <p:ph idx="1"/>
          </p:nvPr>
        </p:nvSpPr>
        <p:spPr>
          <a:xfrm>
            <a:off x="182880" y="1323704"/>
            <a:ext cx="11678194" cy="5338353"/>
          </a:xfrm>
        </p:spPr>
        <p:txBody>
          <a:bodyPr>
            <a:normAutofit fontScale="77500" lnSpcReduction="20000"/>
          </a:bodyPr>
          <a:lstStyle/>
          <a:p>
            <a:pPr lvl="0"/>
            <a:r>
              <a:rPr lang="en-US" dirty="0"/>
              <a:t>A man said to the Holy Prophet that he was going to slaughter a sheep and then felt sorry for the sheep</a:t>
            </a:r>
            <a:r>
              <a:rPr lang="en-US" dirty="0" smtClean="0"/>
              <a:t>.</a:t>
            </a:r>
          </a:p>
          <a:p>
            <a:pPr lvl="0"/>
            <a:r>
              <a:rPr lang="en-US" dirty="0" smtClean="0"/>
              <a:t> </a:t>
            </a:r>
            <a:r>
              <a:rPr lang="en-US" dirty="0"/>
              <a:t>The Holy Prophet (</a:t>
            </a:r>
            <a:r>
              <a:rPr lang="ar-SA" dirty="0"/>
              <a:t>ﷺ</a:t>
            </a:r>
            <a:r>
              <a:rPr lang="en-US" dirty="0"/>
              <a:t>) said twice, 'Since you showed mercy to the sheep, Allah will show mercy to you”. (Al-</a:t>
            </a:r>
            <a:r>
              <a:rPr lang="en-US" dirty="0" err="1"/>
              <a:t>Adab</a:t>
            </a:r>
            <a:r>
              <a:rPr lang="en-US" dirty="0"/>
              <a:t> Al-</a:t>
            </a:r>
            <a:r>
              <a:rPr lang="en-US" dirty="0" err="1"/>
              <a:t>Mufrad</a:t>
            </a:r>
            <a:r>
              <a:rPr lang="en-US" dirty="0"/>
              <a:t> 373).</a:t>
            </a:r>
          </a:p>
          <a:p>
            <a:pPr lvl="0"/>
            <a:r>
              <a:rPr lang="en-US" dirty="0" err="1"/>
              <a:t>Abd</a:t>
            </a:r>
            <a:r>
              <a:rPr lang="en-US" dirty="0"/>
              <a:t> al-Rahman b. ‘</a:t>
            </a:r>
            <a:r>
              <a:rPr lang="en-US" dirty="0" err="1"/>
              <a:t>Abd</a:t>
            </a:r>
            <a:r>
              <a:rPr lang="en-US" dirty="0"/>
              <a:t> Allah quoted his father as saying: When we were on a journey with the Messenger of Allah (ﷺ) and He (ﷺ) had gone to relieve himself, we saw a small bird its two chicks. </a:t>
            </a:r>
            <a:endParaRPr lang="en-US" dirty="0" smtClean="0"/>
          </a:p>
          <a:p>
            <a:pPr lvl="0"/>
            <a:r>
              <a:rPr lang="en-US" dirty="0" smtClean="0"/>
              <a:t>We </a:t>
            </a:r>
            <a:r>
              <a:rPr lang="en-US" dirty="0"/>
              <a:t>took the young ones. </a:t>
            </a:r>
            <a:endParaRPr lang="en-US" dirty="0" smtClean="0"/>
          </a:p>
          <a:p>
            <a:pPr lvl="0"/>
            <a:r>
              <a:rPr lang="en-US" dirty="0" smtClean="0"/>
              <a:t>The </a:t>
            </a:r>
            <a:r>
              <a:rPr lang="en-US" dirty="0"/>
              <a:t>mother came and began to spread out its wings. </a:t>
            </a:r>
            <a:endParaRPr lang="en-US" dirty="0" smtClean="0"/>
          </a:p>
          <a:p>
            <a:pPr lvl="0"/>
            <a:r>
              <a:rPr lang="en-US" dirty="0" smtClean="0"/>
              <a:t>The </a:t>
            </a:r>
            <a:r>
              <a:rPr lang="en-US" dirty="0"/>
              <a:t>Holy Prophet (ﷺ) came and </a:t>
            </a:r>
            <a:r>
              <a:rPr lang="en-US" dirty="0" smtClean="0"/>
              <a:t>asked: </a:t>
            </a:r>
            <a:r>
              <a:rPr lang="en-US" dirty="0"/>
              <a:t>who </a:t>
            </a:r>
            <a:r>
              <a:rPr lang="en-US" dirty="0" smtClean="0"/>
              <a:t>teased </a:t>
            </a:r>
            <a:r>
              <a:rPr lang="en-US" dirty="0"/>
              <a:t>this bird? </a:t>
            </a:r>
            <a:endParaRPr lang="en-US" dirty="0" smtClean="0"/>
          </a:p>
          <a:p>
            <a:pPr lvl="0"/>
            <a:r>
              <a:rPr lang="en-US" dirty="0" smtClean="0"/>
              <a:t>Give </a:t>
            </a:r>
            <a:r>
              <a:rPr lang="en-US" dirty="0"/>
              <a:t>the young ones back to her. </a:t>
            </a:r>
            <a:endParaRPr lang="en-US" dirty="0" smtClean="0"/>
          </a:p>
          <a:p>
            <a:pPr lvl="0"/>
            <a:r>
              <a:rPr lang="en-US" dirty="0" smtClean="0"/>
              <a:t>We </a:t>
            </a:r>
            <a:r>
              <a:rPr lang="en-US" dirty="0"/>
              <a:t>also saw an ant-hill which we had burned. </a:t>
            </a:r>
            <a:endParaRPr lang="en-US" dirty="0" smtClean="0"/>
          </a:p>
          <a:p>
            <a:pPr lvl="0"/>
            <a:r>
              <a:rPr lang="en-US" dirty="0" smtClean="0"/>
              <a:t>He </a:t>
            </a:r>
            <a:r>
              <a:rPr lang="en-US" dirty="0"/>
              <a:t>asked: who has burnt this? </a:t>
            </a:r>
            <a:endParaRPr lang="en-US" dirty="0" smtClean="0"/>
          </a:p>
          <a:p>
            <a:pPr lvl="0"/>
            <a:r>
              <a:rPr lang="en-US" dirty="0" smtClean="0"/>
              <a:t>We </a:t>
            </a:r>
            <a:r>
              <a:rPr lang="en-US" dirty="0"/>
              <a:t>replied: we have. </a:t>
            </a:r>
            <a:endParaRPr lang="en-US" dirty="0" smtClean="0"/>
          </a:p>
          <a:p>
            <a:pPr lvl="0"/>
            <a:r>
              <a:rPr lang="en-US" dirty="0" smtClean="0"/>
              <a:t>He </a:t>
            </a:r>
            <a:r>
              <a:rPr lang="en-US" dirty="0"/>
              <a:t>said: it is not befitting that anyone but the Lord of the fire should punish with fire (</a:t>
            </a:r>
            <a:r>
              <a:rPr lang="en-US" dirty="0" err="1"/>
              <a:t>Sunan</a:t>
            </a:r>
            <a:r>
              <a:rPr lang="en-US" dirty="0"/>
              <a:t> Abi </a:t>
            </a:r>
            <a:r>
              <a:rPr lang="en-US" dirty="0" err="1"/>
              <a:t>Dawud</a:t>
            </a:r>
            <a:r>
              <a:rPr lang="en-US" dirty="0"/>
              <a:t> 5268).</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624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78377"/>
            <a:ext cx="11083834" cy="940527"/>
          </a:xfrm>
        </p:spPr>
        <p:txBody>
          <a:bodyPr>
            <a:normAutofit/>
          </a:bodyPr>
          <a:lstStyle/>
          <a:p>
            <a:r>
              <a:rPr lang="en-GB" b="1" i="1" dirty="0" smtClean="0"/>
              <a:t>Maltreating </a:t>
            </a:r>
            <a:r>
              <a:rPr lang="en-GB" b="1" i="1" dirty="0"/>
              <a:t>animals</a:t>
            </a:r>
            <a:endParaRPr lang="en-US" dirty="0"/>
          </a:p>
        </p:txBody>
      </p:sp>
      <p:sp>
        <p:nvSpPr>
          <p:cNvPr id="3" name="Content Placeholder 2"/>
          <p:cNvSpPr>
            <a:spLocks noGrp="1"/>
          </p:cNvSpPr>
          <p:nvPr>
            <p:ph idx="1"/>
          </p:nvPr>
        </p:nvSpPr>
        <p:spPr>
          <a:xfrm>
            <a:off x="87086" y="957943"/>
            <a:ext cx="11887200" cy="5799908"/>
          </a:xfrm>
        </p:spPr>
        <p:txBody>
          <a:bodyPr>
            <a:normAutofit/>
          </a:bodyPr>
          <a:lstStyle/>
          <a:p>
            <a:pPr lvl="0"/>
            <a:r>
              <a:rPr lang="en-US" dirty="0"/>
              <a:t>Narrated </a:t>
            </a:r>
            <a:r>
              <a:rPr lang="en-US" dirty="0" err="1"/>
              <a:t>Abdur</a:t>
            </a:r>
            <a:r>
              <a:rPr lang="en-US" dirty="0"/>
              <a:t> Rahman ibn </a:t>
            </a:r>
            <a:r>
              <a:rPr lang="en-US" dirty="0" err="1"/>
              <a:t>Uthman</a:t>
            </a:r>
            <a:r>
              <a:rPr lang="en-US" dirty="0"/>
              <a:t>: When a physician consulted the Prophet (ﷺ) about putting frogs in medicine, he forbade him to kill them (</a:t>
            </a:r>
            <a:r>
              <a:rPr lang="en-US" dirty="0" err="1"/>
              <a:t>Sunan</a:t>
            </a:r>
            <a:r>
              <a:rPr lang="en-US" dirty="0"/>
              <a:t> Abi </a:t>
            </a:r>
            <a:r>
              <a:rPr lang="en-US" dirty="0" err="1"/>
              <a:t>Dawud</a:t>
            </a:r>
            <a:r>
              <a:rPr lang="en-US" dirty="0"/>
              <a:t> 5269)</a:t>
            </a:r>
          </a:p>
          <a:p>
            <a:pPr lvl="0"/>
            <a:r>
              <a:rPr lang="en-US" dirty="0"/>
              <a:t>Narrated Abdullah ibn Abbas: The Prophet (ﷺ) prohibited to kill four creatures: ants, bees, hoopoes and sparrow-hawks (</a:t>
            </a:r>
            <a:r>
              <a:rPr lang="en-US" dirty="0" err="1"/>
              <a:t>Sunan</a:t>
            </a:r>
            <a:r>
              <a:rPr lang="en-US" dirty="0"/>
              <a:t> Abi </a:t>
            </a:r>
            <a:r>
              <a:rPr lang="en-US" dirty="0" err="1"/>
              <a:t>Dawud</a:t>
            </a:r>
            <a:r>
              <a:rPr lang="en-US" dirty="0"/>
              <a:t> 5267).</a:t>
            </a:r>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6537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130630"/>
            <a:ext cx="10935789" cy="888274"/>
          </a:xfrm>
        </p:spPr>
        <p:txBody>
          <a:bodyPr>
            <a:normAutofit/>
          </a:bodyPr>
          <a:lstStyle/>
          <a:p>
            <a:r>
              <a:rPr lang="en-GB" sz="3600" b="1" dirty="0" smtClean="0"/>
              <a:t>Modern requirements</a:t>
            </a:r>
            <a:endParaRPr lang="en-US" sz="3600" b="1" dirty="0"/>
          </a:p>
        </p:txBody>
      </p:sp>
      <p:sp>
        <p:nvSpPr>
          <p:cNvPr id="3" name="Content Placeholder 2"/>
          <p:cNvSpPr>
            <a:spLocks noGrp="1"/>
          </p:cNvSpPr>
          <p:nvPr>
            <p:ph idx="1"/>
          </p:nvPr>
        </p:nvSpPr>
        <p:spPr>
          <a:xfrm>
            <a:off x="226423" y="1018904"/>
            <a:ext cx="11800114" cy="5686696"/>
          </a:xfrm>
        </p:spPr>
        <p:txBody>
          <a:bodyPr/>
          <a:lstStyle/>
          <a:p>
            <a:r>
              <a:rPr lang="en-GB" dirty="0"/>
              <a:t>In line with the above revelations the modern halal industrial practices/standards also emphasize that the animals/birds should be treated humanely. </a:t>
            </a:r>
            <a:endParaRPr lang="en-GB" dirty="0" smtClean="0"/>
          </a:p>
          <a:p>
            <a:r>
              <a:rPr lang="en-GB" dirty="0" smtClean="0"/>
              <a:t>They </a:t>
            </a:r>
            <a:r>
              <a:rPr lang="en-GB" dirty="0"/>
              <a:t>should be treated in ways that minimize fear, pain, stress and suffering</a:t>
            </a:r>
            <a:r>
              <a:rPr lang="en-GB" dirty="0" smtClean="0"/>
              <a:t>.</a:t>
            </a:r>
          </a:p>
          <a:p>
            <a:r>
              <a:rPr lang="en-GB" dirty="0" smtClean="0"/>
              <a:t> </a:t>
            </a:r>
            <a:r>
              <a:rPr lang="en-GB" dirty="0"/>
              <a:t>They should be provided with water, food, proper handling, health care, and an environment appropriate to their care and use, with thoughtful consideration for their species-typical biology and behaviour. </a:t>
            </a:r>
            <a:endParaRPr lang="en-GB" dirty="0" smtClean="0"/>
          </a:p>
          <a:p>
            <a:r>
              <a:rPr lang="en-GB" dirty="0" smtClean="0"/>
              <a:t>Moreover</a:t>
            </a:r>
            <a:r>
              <a:rPr lang="en-GB" dirty="0"/>
              <a:t>, they should be provided with water and feed during long </a:t>
            </a:r>
            <a:r>
              <a:rPr lang="en-GB" dirty="0" smtClean="0"/>
              <a:t>journeys.</a:t>
            </a:r>
          </a:p>
          <a:p>
            <a:r>
              <a:rPr lang="en-GB" dirty="0" smtClean="0"/>
              <a:t> </a:t>
            </a:r>
            <a:r>
              <a:rPr lang="en-GB" dirty="0"/>
              <a:t>If animals/birds have arrived from long distance, they should first be allowed to rest and be provided with water and feed (PS: 3733-2016). </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4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191589"/>
            <a:ext cx="11136086" cy="635725"/>
          </a:xfrm>
        </p:spPr>
        <p:txBody>
          <a:bodyPr>
            <a:normAutofit/>
          </a:bodyPr>
          <a:lstStyle/>
          <a:p>
            <a:r>
              <a:rPr lang="en-GB" sz="3600" b="1" dirty="0"/>
              <a:t>Modern requirements</a:t>
            </a:r>
            <a:endParaRPr lang="en-US" sz="3600" b="1" dirty="0"/>
          </a:p>
        </p:txBody>
      </p:sp>
      <p:sp>
        <p:nvSpPr>
          <p:cNvPr id="3" name="Content Placeholder 2"/>
          <p:cNvSpPr>
            <a:spLocks noGrp="1"/>
          </p:cNvSpPr>
          <p:nvPr>
            <p:ph idx="1"/>
          </p:nvPr>
        </p:nvSpPr>
        <p:spPr>
          <a:xfrm>
            <a:off x="217715" y="1010194"/>
            <a:ext cx="11974285" cy="5686697"/>
          </a:xfrm>
        </p:spPr>
        <p:txBody>
          <a:bodyPr>
            <a:normAutofit/>
          </a:bodyPr>
          <a:lstStyle/>
          <a:p>
            <a:r>
              <a:rPr lang="en-GB" dirty="0"/>
              <a:t>With the support and close co-operation of the Member States, the European Commission has been promoting animal welfare for over 40 years gradually improving the lives of farm animals. </a:t>
            </a:r>
            <a:endParaRPr lang="en-GB" dirty="0" smtClean="0"/>
          </a:p>
          <a:p>
            <a:r>
              <a:rPr lang="en-GB" dirty="0" smtClean="0"/>
              <a:t> </a:t>
            </a:r>
            <a:r>
              <a:rPr lang="en-GB" dirty="0"/>
              <a:t>An important step in 1998 was Council Directive 98/58/EC on the protection of animals kept for farming purposes which gave general rules for the protection of animals of all species kept for the production of food, wool, skin or fur or for other farming purposes, including fish, reptiles or amphibians (EC 2009). </a:t>
            </a:r>
            <a:endParaRPr lang="en-GB" dirty="0" smtClean="0"/>
          </a:p>
          <a:p>
            <a:r>
              <a:rPr lang="en-GB" dirty="0" smtClean="0"/>
              <a:t>They </a:t>
            </a:r>
            <a:r>
              <a:rPr lang="en-GB" dirty="0"/>
              <a:t>reflect the so-called 'Five Freedoms':</a:t>
            </a:r>
            <a:endParaRPr lang="en-US" dirty="0"/>
          </a:p>
          <a:p>
            <a:pPr lvl="1"/>
            <a:r>
              <a:rPr lang="en-US" dirty="0"/>
              <a:t>Freedom from hunger and thirst</a:t>
            </a:r>
          </a:p>
          <a:p>
            <a:pPr lvl="1"/>
            <a:r>
              <a:rPr lang="en-US" dirty="0"/>
              <a:t>Freedom from discomfort</a:t>
            </a:r>
          </a:p>
          <a:p>
            <a:pPr lvl="1"/>
            <a:r>
              <a:rPr lang="en-US" dirty="0"/>
              <a:t>Freedom from pain, injury and disease</a:t>
            </a:r>
          </a:p>
          <a:p>
            <a:pPr lvl="1"/>
            <a:r>
              <a:rPr lang="en-US" dirty="0"/>
              <a:t>Freedom to express normal </a:t>
            </a:r>
            <a:r>
              <a:rPr lang="en-US" dirty="0" err="1"/>
              <a:t>behaviour</a:t>
            </a:r>
            <a:endParaRPr lang="en-US" dirty="0"/>
          </a:p>
          <a:p>
            <a:pPr lvl="1"/>
            <a:r>
              <a:rPr lang="en-US" dirty="0"/>
              <a:t>Freedom from fear and distress</a:t>
            </a:r>
          </a:p>
          <a:p>
            <a:pPr marL="457200" lvl="1" indent="0">
              <a:buNone/>
            </a:pP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361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 y="104504"/>
            <a:ext cx="11765280" cy="757646"/>
          </a:xfrm>
        </p:spPr>
        <p:txBody>
          <a:bodyPr>
            <a:normAutofit/>
          </a:bodyPr>
          <a:lstStyle/>
          <a:p>
            <a:r>
              <a:rPr lang="en-GB" sz="3600" b="1" dirty="0" smtClean="0"/>
              <a:t>REWARD </a:t>
            </a:r>
            <a:r>
              <a:rPr lang="en-GB" sz="3600" b="1" dirty="0" smtClean="0"/>
              <a:t>AND PUNISHMENT FOR TREATMENT OF ANIMALS</a:t>
            </a:r>
            <a:endParaRPr lang="en-US" sz="2400" b="1" dirty="0"/>
          </a:p>
        </p:txBody>
      </p:sp>
      <p:sp>
        <p:nvSpPr>
          <p:cNvPr id="3" name="Content Placeholder 2"/>
          <p:cNvSpPr>
            <a:spLocks noGrp="1"/>
          </p:cNvSpPr>
          <p:nvPr>
            <p:ph idx="1"/>
          </p:nvPr>
        </p:nvSpPr>
        <p:spPr>
          <a:xfrm>
            <a:off x="1" y="923110"/>
            <a:ext cx="12192000" cy="5934890"/>
          </a:xfrm>
        </p:spPr>
        <p:txBody>
          <a:bodyPr>
            <a:normAutofit lnSpcReduction="10000"/>
          </a:bodyPr>
          <a:lstStyle/>
          <a:p>
            <a:r>
              <a:rPr lang="en-GB" dirty="0" smtClean="0"/>
              <a:t>Islam </a:t>
            </a:r>
            <a:r>
              <a:rPr lang="en-GB" dirty="0"/>
              <a:t>has surprised the world by qualifying a person to haven for being kind to animals and to hell for ill treatment. </a:t>
            </a:r>
            <a:endParaRPr lang="en-GB" dirty="0" smtClean="0"/>
          </a:p>
          <a:p>
            <a:r>
              <a:rPr lang="en-GB" dirty="0" smtClean="0"/>
              <a:t>In </a:t>
            </a:r>
            <a:r>
              <a:rPr lang="en-GB" dirty="0"/>
              <a:t>the ages of darkness, when even mankind could not be imagined to be treated well, animals were put in the slant of compassion and kindness. </a:t>
            </a:r>
            <a:endParaRPr lang="en-GB" dirty="0" smtClean="0"/>
          </a:p>
          <a:p>
            <a:r>
              <a:rPr lang="en-GB" dirty="0" smtClean="0"/>
              <a:t>Following </a:t>
            </a:r>
            <a:r>
              <a:rPr lang="en-GB" dirty="0"/>
              <a:t>hadiths are eye openers to the mercy of this religion in this context. </a:t>
            </a:r>
            <a:endParaRPr lang="en-US" sz="2000" dirty="0"/>
          </a:p>
          <a:p>
            <a:pPr lvl="1"/>
            <a:r>
              <a:rPr lang="en-GB" dirty="0"/>
              <a:t>On one occasion, the Holy Prophet (</a:t>
            </a:r>
            <a:r>
              <a:rPr lang="ar-SA" sz="1800" dirty="0"/>
              <a:t>ﷺ</a:t>
            </a:r>
            <a:r>
              <a:rPr lang="en-GB" dirty="0"/>
              <a:t>) narrated a story that a man felt very thirsty while he was travelling. He came across a well, went down and quenched his thirst. When he came out, he saw a dog panting and licking mud because of excessive thirst. He said to himself that this dog is suffering from the same thirst as I did. So, he went down the well again and filled his shoe with water and watered the dog. Allah rewarded him for that deed and forgave his sins. The people asked, "O Allah's Messenger (</a:t>
            </a:r>
            <a:r>
              <a:rPr lang="ar-SA" sz="1800" dirty="0"/>
              <a:t>ﷺ</a:t>
            </a:r>
            <a:r>
              <a:rPr lang="en-GB" dirty="0"/>
              <a:t>)! Is there a reward for us in serving the animals?" He (</a:t>
            </a:r>
            <a:r>
              <a:rPr lang="ar-SA" sz="1800" dirty="0"/>
              <a:t>ﷺ</a:t>
            </a:r>
            <a:r>
              <a:rPr lang="en-GB" dirty="0"/>
              <a:t>) replied: "Yes, there is a reward for serving any animate (living being)." (</a:t>
            </a:r>
            <a:r>
              <a:rPr lang="en-GB" dirty="0" err="1"/>
              <a:t>Sahih</a:t>
            </a:r>
            <a:r>
              <a:rPr lang="en-GB" dirty="0"/>
              <a:t> Bukhari 551).</a:t>
            </a:r>
            <a:endParaRPr lang="en-US" sz="1800" dirty="0"/>
          </a:p>
          <a:p>
            <a:pPr lvl="1"/>
            <a:r>
              <a:rPr lang="en-GB" dirty="0"/>
              <a:t>It is reported that the Messenger of Allah (</a:t>
            </a:r>
            <a:r>
              <a:rPr lang="ar-SA" sz="1800" dirty="0"/>
              <a:t>ﷺ</a:t>
            </a:r>
            <a:r>
              <a:rPr lang="en-GB" dirty="0"/>
              <a:t>) said that a woman punished her cat by imprisoning it until it died of hunger. Because of this, she entered the Fire (was sent to hell). (Al-</a:t>
            </a:r>
            <a:r>
              <a:rPr lang="en-GB" dirty="0" err="1"/>
              <a:t>Adab</a:t>
            </a:r>
            <a:r>
              <a:rPr lang="en-GB" dirty="0"/>
              <a:t> Al-</a:t>
            </a:r>
            <a:r>
              <a:rPr lang="en-GB" dirty="0" err="1"/>
              <a:t>Mufrad</a:t>
            </a:r>
            <a:r>
              <a:rPr lang="en-GB" dirty="0"/>
              <a:t> 379).</a:t>
            </a:r>
            <a:endParaRPr lang="en-US" sz="1800"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001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36" y="130630"/>
            <a:ext cx="11214463" cy="862148"/>
          </a:xfrm>
        </p:spPr>
        <p:txBody>
          <a:bodyPr>
            <a:normAutofit/>
          </a:bodyPr>
          <a:lstStyle/>
          <a:p>
            <a:r>
              <a:rPr lang="en-GB" sz="3600" b="1" dirty="0" smtClean="0"/>
              <a:t>KINDNESS </a:t>
            </a:r>
            <a:r>
              <a:rPr lang="en-GB" sz="3600" b="1" dirty="0"/>
              <a:t>TO ANIMALS DURING SLAUGHTER</a:t>
            </a:r>
            <a:endParaRPr lang="en-US" sz="3600" b="1" dirty="0"/>
          </a:p>
        </p:txBody>
      </p:sp>
      <p:sp>
        <p:nvSpPr>
          <p:cNvPr id="3" name="Content Placeholder 2"/>
          <p:cNvSpPr>
            <a:spLocks noGrp="1"/>
          </p:cNvSpPr>
          <p:nvPr>
            <p:ph idx="1"/>
          </p:nvPr>
        </p:nvSpPr>
        <p:spPr>
          <a:xfrm>
            <a:off x="139335" y="992778"/>
            <a:ext cx="11826241" cy="5695405"/>
          </a:xfrm>
        </p:spPr>
        <p:txBody>
          <a:bodyPr>
            <a:normAutofit/>
          </a:bodyPr>
          <a:lstStyle/>
          <a:p>
            <a:r>
              <a:rPr lang="en-US" dirty="0" smtClean="0"/>
              <a:t>Islam </a:t>
            </a:r>
            <a:r>
              <a:rPr lang="en-US" dirty="0"/>
              <a:t>permits consumption of meat of halal animals only. </a:t>
            </a:r>
            <a:endParaRPr lang="en-US" dirty="0" smtClean="0"/>
          </a:p>
          <a:p>
            <a:r>
              <a:rPr lang="en-US" dirty="0" smtClean="0"/>
              <a:t>None </a:t>
            </a:r>
            <a:r>
              <a:rPr lang="en-US" dirty="0"/>
              <a:t>of the halal animals can be consumed without proper slaughtering as directed by Muhammad (</a:t>
            </a:r>
            <a:r>
              <a:rPr lang="ar-SA" dirty="0"/>
              <a:t>ﷺ</a:t>
            </a:r>
            <a:r>
              <a:rPr lang="en-US" dirty="0"/>
              <a:t>). </a:t>
            </a:r>
            <a:endParaRPr lang="en-US" dirty="0" smtClean="0"/>
          </a:p>
          <a:p>
            <a:r>
              <a:rPr lang="en-US" dirty="0" smtClean="0"/>
              <a:t>Even </a:t>
            </a:r>
            <a:r>
              <a:rPr lang="en-US" dirty="0"/>
              <a:t>for these animals, the Holy Prophet (</a:t>
            </a:r>
            <a:r>
              <a:rPr lang="ar-SA" dirty="0"/>
              <a:t>ﷺ</a:t>
            </a:r>
            <a:r>
              <a:rPr lang="en-US" dirty="0"/>
              <a:t>) has directed His followers to “</a:t>
            </a:r>
            <a:r>
              <a:rPr lang="en-US" dirty="0">
                <a:solidFill>
                  <a:srgbClr val="C00000"/>
                </a:solidFill>
              </a:rPr>
              <a:t>show mercy</a:t>
            </a:r>
            <a:r>
              <a:rPr lang="en-US" dirty="0"/>
              <a:t>, that will be rewarded by Allah on the Day of Rising." (Al-</a:t>
            </a:r>
            <a:r>
              <a:rPr lang="en-US" dirty="0" err="1"/>
              <a:t>Adab</a:t>
            </a:r>
            <a:r>
              <a:rPr lang="en-US" dirty="0"/>
              <a:t> Al-</a:t>
            </a:r>
            <a:r>
              <a:rPr lang="en-US" dirty="0" err="1"/>
              <a:t>Mufrad</a:t>
            </a:r>
            <a:r>
              <a:rPr lang="en-US" dirty="0"/>
              <a:t> 381). </a:t>
            </a:r>
            <a:endParaRPr lang="en-US" dirty="0" smtClean="0"/>
          </a:p>
          <a:p>
            <a:r>
              <a:rPr lang="en-US" dirty="0" smtClean="0"/>
              <a:t>He </a:t>
            </a:r>
            <a:r>
              <a:rPr lang="en-US" dirty="0"/>
              <a:t>(</a:t>
            </a:r>
            <a:r>
              <a:rPr lang="ar-SA" dirty="0"/>
              <a:t>ﷺ</a:t>
            </a:r>
            <a:r>
              <a:rPr lang="en-US" dirty="0"/>
              <a:t>) emphasized on the manners and etiquettes of slaughtering, in addition to the basic principles to safeguard the animals from </a:t>
            </a:r>
            <a:r>
              <a:rPr lang="en-US" dirty="0">
                <a:solidFill>
                  <a:srgbClr val="C00000"/>
                </a:solidFill>
              </a:rPr>
              <a:t>unnecessary</a:t>
            </a:r>
            <a:r>
              <a:rPr lang="en-US" dirty="0"/>
              <a:t> pain</a:t>
            </a:r>
            <a:r>
              <a:rPr lang="en-US" dirty="0" smtClean="0"/>
              <a:t>.</a:t>
            </a:r>
          </a:p>
          <a:p>
            <a:r>
              <a:rPr lang="en-US" dirty="0" smtClean="0"/>
              <a:t>Following </a:t>
            </a:r>
            <a:r>
              <a:rPr lang="en-US" dirty="0" err="1"/>
              <a:t>ahadith</a:t>
            </a:r>
            <a:r>
              <a:rPr lang="en-US" dirty="0"/>
              <a:t> proclaim the protocols of slaughter</a:t>
            </a:r>
            <a:r>
              <a:rPr lang="en-US" dirty="0" smtClean="0"/>
              <a:t>:</a:t>
            </a:r>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613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1" y="87087"/>
            <a:ext cx="11231880" cy="949233"/>
          </a:xfrm>
        </p:spPr>
        <p:txBody>
          <a:bodyPr>
            <a:normAutofit/>
          </a:bodyPr>
          <a:lstStyle/>
          <a:p>
            <a:r>
              <a:rPr lang="en-GB" sz="3600" b="1" dirty="0" smtClean="0"/>
              <a:t>KINDNESS </a:t>
            </a:r>
            <a:r>
              <a:rPr lang="en-GB" sz="3600" b="1" dirty="0"/>
              <a:t>TO ANIMALS DURING SLAUGHTER</a:t>
            </a:r>
            <a:endParaRPr lang="en-US" sz="3600" dirty="0"/>
          </a:p>
        </p:txBody>
      </p:sp>
      <p:sp>
        <p:nvSpPr>
          <p:cNvPr id="3" name="Content Placeholder 2"/>
          <p:cNvSpPr>
            <a:spLocks noGrp="1"/>
          </p:cNvSpPr>
          <p:nvPr>
            <p:ph idx="1"/>
          </p:nvPr>
        </p:nvSpPr>
        <p:spPr>
          <a:xfrm>
            <a:off x="121921" y="1036320"/>
            <a:ext cx="11486605" cy="5477691"/>
          </a:xfrm>
        </p:spPr>
        <p:txBody>
          <a:bodyPr/>
          <a:lstStyle/>
          <a:p>
            <a:pPr lvl="0"/>
            <a:r>
              <a:rPr lang="en-US" dirty="0"/>
              <a:t>The Holy Prophet (</a:t>
            </a:r>
            <a:r>
              <a:rPr lang="ar-SA" dirty="0"/>
              <a:t>ﷺ</a:t>
            </a:r>
            <a:r>
              <a:rPr lang="en-US" dirty="0"/>
              <a:t>) said that Allah has decreed that everything should be done in a </a:t>
            </a:r>
            <a:r>
              <a:rPr lang="en-US" dirty="0">
                <a:solidFill>
                  <a:srgbClr val="00B050"/>
                </a:solidFill>
              </a:rPr>
              <a:t>good</a:t>
            </a:r>
            <a:r>
              <a:rPr lang="en-US" dirty="0"/>
              <a:t> way, so when you kill an animal, use a </a:t>
            </a:r>
            <a:r>
              <a:rPr lang="en-US" dirty="0">
                <a:solidFill>
                  <a:srgbClr val="00B050"/>
                </a:solidFill>
              </a:rPr>
              <a:t>good method</a:t>
            </a:r>
            <a:r>
              <a:rPr lang="en-US" dirty="0"/>
              <a:t>. </a:t>
            </a:r>
            <a:endParaRPr lang="en-US" dirty="0" smtClean="0"/>
          </a:p>
          <a:p>
            <a:pPr lvl="0"/>
            <a:r>
              <a:rPr lang="en-US" dirty="0" smtClean="0"/>
              <a:t>The </a:t>
            </a:r>
            <a:r>
              <a:rPr lang="en-US" dirty="0"/>
              <a:t>version of the narrators, other than Muslim, says: "So kill in a good manner." </a:t>
            </a:r>
            <a:endParaRPr lang="en-US" dirty="0" smtClean="0"/>
          </a:p>
          <a:p>
            <a:pPr lvl="0"/>
            <a:r>
              <a:rPr lang="en-US" dirty="0" smtClean="0"/>
              <a:t>And </a:t>
            </a:r>
            <a:r>
              <a:rPr lang="en-US" dirty="0"/>
              <a:t>when you slaughter, </a:t>
            </a:r>
            <a:r>
              <a:rPr lang="en-US" dirty="0">
                <a:solidFill>
                  <a:srgbClr val="00B050"/>
                </a:solidFill>
              </a:rPr>
              <a:t>sharpen your knife</a:t>
            </a:r>
            <a:r>
              <a:rPr lang="en-US" dirty="0"/>
              <a:t>, and give the animal as little </a:t>
            </a:r>
            <a:r>
              <a:rPr lang="en-US" dirty="0">
                <a:solidFill>
                  <a:srgbClr val="FF0000"/>
                </a:solidFill>
              </a:rPr>
              <a:t>pain</a:t>
            </a:r>
            <a:r>
              <a:rPr lang="en-US" dirty="0"/>
              <a:t> as possible. (</a:t>
            </a:r>
            <a:r>
              <a:rPr lang="en-US" dirty="0" err="1"/>
              <a:t>Sunan</a:t>
            </a:r>
            <a:r>
              <a:rPr lang="en-US" dirty="0"/>
              <a:t> Abu </a:t>
            </a:r>
            <a:r>
              <a:rPr lang="en-US" dirty="0" err="1"/>
              <a:t>Dawud</a:t>
            </a:r>
            <a:r>
              <a:rPr lang="en-US" dirty="0"/>
              <a:t> 2815). </a:t>
            </a:r>
            <a:endParaRPr lang="en-US" dirty="0" smtClean="0"/>
          </a:p>
          <a:p>
            <a:pPr lvl="0"/>
            <a:r>
              <a:rPr lang="en-US" dirty="0"/>
              <a:t>In another hadith, Prophet Muhammad (</a:t>
            </a:r>
            <a:r>
              <a:rPr lang="ar-SA" dirty="0"/>
              <a:t>ﷺ</a:t>
            </a:r>
            <a:r>
              <a:rPr lang="en-US" dirty="0"/>
              <a:t>) said that verily Allah has enjoined goodness to everything; so when you kill, kill in a good manner and when you slaughter, slaughter in a good manner. </a:t>
            </a:r>
          </a:p>
          <a:p>
            <a:pPr lvl="0"/>
            <a:r>
              <a:rPr lang="en-US" dirty="0"/>
              <a:t>He (</a:t>
            </a:r>
            <a:r>
              <a:rPr lang="ar-SA" dirty="0"/>
              <a:t>ﷺ</a:t>
            </a:r>
            <a:r>
              <a:rPr lang="en-US" dirty="0"/>
              <a:t>) further said that everyone must sharpen his knife, and let the slaughtered animal die comfortably. (</a:t>
            </a:r>
            <a:r>
              <a:rPr lang="en-US" dirty="0" err="1"/>
              <a:t>Sahih</a:t>
            </a:r>
            <a:r>
              <a:rPr lang="en-US" dirty="0"/>
              <a:t> Muslim 1955)</a:t>
            </a:r>
          </a:p>
          <a:p>
            <a:pPr lvl="0"/>
            <a:endParaRPr lang="en-US"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360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365126"/>
            <a:ext cx="10805160" cy="836658"/>
          </a:xfrm>
        </p:spPr>
        <p:txBody>
          <a:bodyPr>
            <a:normAutofit/>
          </a:bodyPr>
          <a:lstStyle/>
          <a:p>
            <a:r>
              <a:rPr lang="en-GB" sz="3600" b="1" dirty="0" smtClean="0"/>
              <a:t>KINDNESS </a:t>
            </a:r>
            <a:r>
              <a:rPr lang="en-GB" sz="3600" b="1" dirty="0"/>
              <a:t>TO ANIMALS DURING SLAUGHTER</a:t>
            </a:r>
            <a:endParaRPr lang="en-US" sz="3600" dirty="0"/>
          </a:p>
        </p:txBody>
      </p:sp>
      <p:sp>
        <p:nvSpPr>
          <p:cNvPr id="3" name="Content Placeholder 2"/>
          <p:cNvSpPr>
            <a:spLocks noGrp="1"/>
          </p:cNvSpPr>
          <p:nvPr>
            <p:ph idx="1"/>
          </p:nvPr>
        </p:nvSpPr>
        <p:spPr>
          <a:xfrm>
            <a:off x="644434" y="1497874"/>
            <a:ext cx="10709366" cy="4679089"/>
          </a:xfrm>
        </p:spPr>
        <p:txBody>
          <a:bodyPr/>
          <a:lstStyle/>
          <a:p>
            <a:pPr lvl="0"/>
            <a:r>
              <a:rPr lang="en-US" dirty="0"/>
              <a:t>It is narrated (</a:t>
            </a:r>
            <a:r>
              <a:rPr lang="en-US" dirty="0" err="1"/>
              <a:t>Sunan</a:t>
            </a:r>
            <a:r>
              <a:rPr lang="en-US" dirty="0"/>
              <a:t> Abu </a:t>
            </a:r>
            <a:r>
              <a:rPr lang="en-US" dirty="0" err="1"/>
              <a:t>Dawud</a:t>
            </a:r>
            <a:r>
              <a:rPr lang="en-US" dirty="0"/>
              <a:t> 2826) that the Messenger of Allah (</a:t>
            </a:r>
            <a:r>
              <a:rPr lang="ar-SA" dirty="0"/>
              <a:t>ﷺ</a:t>
            </a:r>
            <a:r>
              <a:rPr lang="en-US" dirty="0"/>
              <a:t>) forbade the devil's sacrifice (cruel killing). </a:t>
            </a:r>
            <a:endParaRPr lang="en-US" dirty="0" smtClean="0"/>
          </a:p>
          <a:p>
            <a:pPr lvl="0"/>
            <a:r>
              <a:rPr lang="en-US" dirty="0" smtClean="0"/>
              <a:t>This </a:t>
            </a:r>
            <a:r>
              <a:rPr lang="en-US" dirty="0"/>
              <a:t>refers to the skinning of slaughtered animal whose jugular arteries and veins are not properly severed and the animal dies without proper bleeding. </a:t>
            </a:r>
          </a:p>
          <a:p>
            <a:endParaRPr lang="en-US"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82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30582" y="0"/>
            <a:ext cx="8437418" cy="1219200"/>
          </a:xfrm>
        </p:spPr>
        <p:txBody>
          <a:bodyPr/>
          <a:lstStyle/>
          <a:p>
            <a:r>
              <a:rPr lang="en-US" altLang="en-US" b="1" dirty="0" smtClean="0">
                <a:solidFill>
                  <a:srgbClr val="A50021"/>
                </a:solidFill>
              </a:rPr>
              <a:t>Credentials</a:t>
            </a:r>
          </a:p>
        </p:txBody>
      </p:sp>
      <p:sp>
        <p:nvSpPr>
          <p:cNvPr id="6147" name="Content Placeholder 2"/>
          <p:cNvSpPr>
            <a:spLocks noGrp="1"/>
          </p:cNvSpPr>
          <p:nvPr>
            <p:ph idx="1"/>
          </p:nvPr>
        </p:nvSpPr>
        <p:spPr>
          <a:xfrm>
            <a:off x="1600199" y="1133476"/>
            <a:ext cx="9247909" cy="5724524"/>
          </a:xfrm>
        </p:spPr>
        <p:txBody>
          <a:bodyPr>
            <a:normAutofit lnSpcReduction="10000"/>
          </a:bodyPr>
          <a:lstStyle/>
          <a:p>
            <a:pPr algn="ctr">
              <a:buFontTx/>
              <a:buNone/>
            </a:pPr>
            <a:r>
              <a:rPr lang="en-US" altLang="en-US" b="1" dirty="0"/>
              <a:t>Dr. </a:t>
            </a:r>
            <a:r>
              <a:rPr lang="en-US" altLang="en-US" b="1" dirty="0" err="1"/>
              <a:t>Javaid</a:t>
            </a:r>
            <a:r>
              <a:rPr lang="en-US" altLang="en-US" b="1" dirty="0"/>
              <a:t> Aziz Awan</a:t>
            </a:r>
          </a:p>
          <a:p>
            <a:pPr algn="ctr">
              <a:buFontTx/>
              <a:buNone/>
            </a:pPr>
            <a:r>
              <a:rPr lang="en-US" altLang="en-US" b="1" dirty="0">
                <a:solidFill>
                  <a:srgbClr val="0000CC"/>
                </a:solidFill>
              </a:rPr>
              <a:t>Country Director</a:t>
            </a:r>
          </a:p>
          <a:p>
            <a:pPr algn="ctr">
              <a:buFontTx/>
              <a:buNone/>
            </a:pPr>
            <a:r>
              <a:rPr lang="en-US" altLang="en-US" b="1" dirty="0">
                <a:solidFill>
                  <a:srgbClr val="006600"/>
                </a:solidFill>
              </a:rPr>
              <a:t>Islamic Food and Nutrition Council of </a:t>
            </a:r>
            <a:r>
              <a:rPr lang="en-US" altLang="en-US" b="1" dirty="0" smtClean="0">
                <a:solidFill>
                  <a:srgbClr val="006600"/>
                </a:solidFill>
              </a:rPr>
              <a:t>America</a:t>
            </a:r>
          </a:p>
          <a:p>
            <a:pPr algn="ctr">
              <a:buFontTx/>
              <a:buNone/>
            </a:pPr>
            <a:r>
              <a:rPr lang="en-GB" altLang="en-US" b="1" dirty="0" err="1" smtClean="0">
                <a:solidFill>
                  <a:srgbClr val="006600"/>
                </a:solidFill>
              </a:rPr>
              <a:t>Ifanca</a:t>
            </a:r>
            <a:r>
              <a:rPr lang="en-GB" altLang="en-US" b="1" dirty="0" smtClean="0">
                <a:solidFill>
                  <a:srgbClr val="006600"/>
                </a:solidFill>
              </a:rPr>
              <a:t> Pakistan Halal Apex Pvt Ltd</a:t>
            </a:r>
            <a:endParaRPr lang="en-US" altLang="en-US" dirty="0">
              <a:solidFill>
                <a:srgbClr val="006600"/>
              </a:solidFill>
            </a:endParaRPr>
          </a:p>
          <a:p>
            <a:r>
              <a:rPr lang="en-US" altLang="en-US" dirty="0"/>
              <a:t>B.Sc., M.Sc. Univ. of Agriculture, Faisalabad</a:t>
            </a:r>
          </a:p>
          <a:p>
            <a:r>
              <a:rPr lang="en-US" altLang="en-US" dirty="0"/>
              <a:t>D.Sc. Univ. of Belgrade, Serbia (Yugoslavia)</a:t>
            </a:r>
          </a:p>
          <a:p>
            <a:r>
              <a:rPr lang="en-US" altLang="en-US" dirty="0"/>
              <a:t>Over 40 years teaching and research experience</a:t>
            </a:r>
          </a:p>
          <a:p>
            <a:r>
              <a:rPr lang="en-US" altLang="en-US" dirty="0"/>
              <a:t>80+ publications – National and international journals</a:t>
            </a:r>
          </a:p>
          <a:p>
            <a:r>
              <a:rPr lang="en-US" altLang="en-US" dirty="0"/>
              <a:t>9 books, 3 laboratory manuals, 6 chapters in national and international books</a:t>
            </a:r>
          </a:p>
          <a:p>
            <a:r>
              <a:rPr lang="en-US" altLang="en-US" dirty="0"/>
              <a:t>Pioneer in publishing research articles on Food and Nutrition in Islam</a:t>
            </a:r>
          </a:p>
        </p:txBody>
      </p:sp>
      <p:sp>
        <p:nvSpPr>
          <p:cNvPr id="614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84E39B-EFC3-42AC-BA53-4B4FBF61FC96}" type="slidenum">
              <a:rPr lang="en-US" altLang="en-US"/>
              <a:pPr/>
              <a:t>5</a:t>
            </a:fld>
            <a:endParaRPr lang="en-US" altLang="en-US"/>
          </a:p>
        </p:txBody>
      </p:sp>
      <p:pic>
        <p:nvPicPr>
          <p:cNvPr id="6150"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75751"/>
            <a:ext cx="20574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34B2B9-4B10-4F4D-8F11-0FD5DF22F6A1}" type="datetime1">
              <a:rPr lang="en-US" altLang="en-US" smtClean="0"/>
              <a:pPr/>
              <a:t>9/12/2020</a:t>
            </a:fld>
            <a:endParaRPr lang="en-US" altLang="en-US" smtClean="0"/>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152400"/>
            <a:ext cx="1348220" cy="155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502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494818" cy="1097279"/>
          </a:xfrm>
        </p:spPr>
        <p:txBody>
          <a:bodyPr>
            <a:normAutofit/>
          </a:bodyPr>
          <a:lstStyle/>
          <a:p>
            <a:r>
              <a:rPr lang="en-GB" sz="3600" b="1" dirty="0" smtClean="0"/>
              <a:t>Islam on animal rights</a:t>
            </a:r>
            <a:endParaRPr lang="en-US" sz="3600" b="1" dirty="0"/>
          </a:p>
        </p:txBody>
      </p:sp>
      <p:sp>
        <p:nvSpPr>
          <p:cNvPr id="3" name="Content Placeholder 2"/>
          <p:cNvSpPr>
            <a:spLocks noGrp="1"/>
          </p:cNvSpPr>
          <p:nvPr>
            <p:ph idx="1"/>
          </p:nvPr>
        </p:nvSpPr>
        <p:spPr>
          <a:xfrm>
            <a:off x="87085" y="957943"/>
            <a:ext cx="11843657" cy="5826034"/>
          </a:xfrm>
        </p:spPr>
        <p:txBody>
          <a:bodyPr>
            <a:normAutofit fontScale="92500" lnSpcReduction="20000"/>
          </a:bodyPr>
          <a:lstStyle/>
          <a:p>
            <a:r>
              <a:rPr lang="en-GB" dirty="0"/>
              <a:t>Fourteen hundred years ago Prophet Muhammad (ﷺ) directed that animals must be treated humanely particularly when they are being slaughtered</a:t>
            </a:r>
            <a:r>
              <a:rPr lang="en-GB" dirty="0" smtClean="0"/>
              <a:t>.</a:t>
            </a:r>
          </a:p>
          <a:p>
            <a:r>
              <a:rPr lang="en-GB" dirty="0" smtClean="0"/>
              <a:t>Today </a:t>
            </a:r>
            <a:r>
              <a:rPr lang="en-GB" dirty="0"/>
              <a:t>merciful treatment with animals has become talk of the town</a:t>
            </a:r>
            <a:r>
              <a:rPr lang="en-GB" dirty="0" smtClean="0"/>
              <a:t>.</a:t>
            </a:r>
          </a:p>
          <a:p>
            <a:r>
              <a:rPr lang="en-GB" dirty="0" smtClean="0"/>
              <a:t>Specific </a:t>
            </a:r>
            <a:r>
              <a:rPr lang="en-GB" dirty="0"/>
              <a:t>pre- and post-slaughter guidelines have been introduced for the abattoirs. </a:t>
            </a:r>
            <a:endParaRPr lang="en-GB" dirty="0" smtClean="0"/>
          </a:p>
          <a:p>
            <a:r>
              <a:rPr lang="en-GB" dirty="0" smtClean="0"/>
              <a:t>Currently </a:t>
            </a:r>
            <a:r>
              <a:rPr lang="en-GB" dirty="0"/>
              <a:t>the animals are being slaughtered under the guidance of both </a:t>
            </a:r>
            <a:r>
              <a:rPr lang="en-GB" dirty="0" smtClean="0"/>
              <a:t>religious and </a:t>
            </a:r>
            <a:r>
              <a:rPr lang="en-GB" dirty="0"/>
              <a:t>conventional (non-halal) standards. </a:t>
            </a:r>
            <a:endParaRPr lang="en-GB" dirty="0" smtClean="0"/>
          </a:p>
          <a:p>
            <a:r>
              <a:rPr lang="en-GB" dirty="0" smtClean="0"/>
              <a:t>But </a:t>
            </a:r>
            <a:r>
              <a:rPr lang="en-GB" dirty="0"/>
              <a:t>both the types are conscious regarding the compassionate treatment during slaughter. </a:t>
            </a:r>
            <a:endParaRPr lang="en-GB" dirty="0" smtClean="0"/>
          </a:p>
          <a:p>
            <a:r>
              <a:rPr lang="en-GB" dirty="0" smtClean="0"/>
              <a:t>The </a:t>
            </a:r>
            <a:r>
              <a:rPr lang="en-GB" dirty="0">
                <a:solidFill>
                  <a:srgbClr val="C00000"/>
                </a:solidFill>
              </a:rPr>
              <a:t>conventional standards </a:t>
            </a:r>
            <a:r>
              <a:rPr lang="en-GB" dirty="0" smtClean="0">
                <a:solidFill>
                  <a:srgbClr val="C00000"/>
                </a:solidFill>
              </a:rPr>
              <a:t>advocate that </a:t>
            </a:r>
            <a:r>
              <a:rPr lang="en-GB" dirty="0">
                <a:solidFill>
                  <a:srgbClr val="C00000"/>
                </a:solidFill>
              </a:rPr>
              <a:t>animals must be stunned before slaughter</a:t>
            </a:r>
            <a:r>
              <a:rPr lang="en-GB" dirty="0"/>
              <a:t>. </a:t>
            </a:r>
            <a:endParaRPr lang="en-GB" dirty="0" smtClean="0"/>
          </a:p>
          <a:p>
            <a:r>
              <a:rPr lang="en-GB" dirty="0" smtClean="0"/>
              <a:t>It </a:t>
            </a:r>
            <a:r>
              <a:rPr lang="en-GB" dirty="0"/>
              <a:t>is a standard industrial practice worldwide, since this makes them unconscious and </a:t>
            </a:r>
            <a:r>
              <a:rPr lang="en-GB" dirty="0" smtClean="0"/>
              <a:t>easy to handle. </a:t>
            </a:r>
            <a:endParaRPr lang="en-GB" dirty="0" smtClean="0"/>
          </a:p>
          <a:p>
            <a:r>
              <a:rPr lang="en-GB" dirty="0" smtClean="0"/>
              <a:t>The </a:t>
            </a:r>
            <a:r>
              <a:rPr lang="en-GB" dirty="0">
                <a:solidFill>
                  <a:srgbClr val="C00000"/>
                </a:solidFill>
              </a:rPr>
              <a:t>knife</a:t>
            </a:r>
            <a:r>
              <a:rPr lang="en-GB" dirty="0"/>
              <a:t> should be very sharp, without blemishes or damage and be at least double the width of the neck. </a:t>
            </a:r>
            <a:endParaRPr lang="en-GB" dirty="0" smtClean="0"/>
          </a:p>
          <a:p>
            <a:r>
              <a:rPr lang="en-GB" dirty="0" smtClean="0"/>
              <a:t>It </a:t>
            </a:r>
            <a:r>
              <a:rPr lang="en-GB" dirty="0"/>
              <a:t>should be used in a fast, aggressive cut across the throat with the least number of strokes in order to bring about </a:t>
            </a:r>
            <a:r>
              <a:rPr lang="en-GB" dirty="0">
                <a:solidFill>
                  <a:srgbClr val="C00000"/>
                </a:solidFill>
              </a:rPr>
              <a:t>immediate</a:t>
            </a:r>
            <a:r>
              <a:rPr lang="en-GB" dirty="0"/>
              <a:t> and massive </a:t>
            </a:r>
            <a:r>
              <a:rPr lang="en-GB" dirty="0">
                <a:solidFill>
                  <a:srgbClr val="C00000"/>
                </a:solidFill>
              </a:rPr>
              <a:t>blood loss </a:t>
            </a:r>
            <a:r>
              <a:rPr lang="en-GB" dirty="0"/>
              <a:t>(Needham, 2012). </a:t>
            </a:r>
            <a:endParaRPr lang="en-US"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163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89" y="139337"/>
            <a:ext cx="11162211" cy="984069"/>
          </a:xfrm>
        </p:spPr>
        <p:txBody>
          <a:bodyPr>
            <a:normAutofit/>
          </a:bodyPr>
          <a:lstStyle/>
          <a:p>
            <a:r>
              <a:rPr lang="en-GB" sz="3600" b="1" dirty="0" smtClean="0"/>
              <a:t>Islam on animal rights</a:t>
            </a:r>
            <a:endParaRPr lang="en-US" sz="3600" b="1" dirty="0"/>
          </a:p>
        </p:txBody>
      </p:sp>
      <p:sp>
        <p:nvSpPr>
          <p:cNvPr id="3" name="Content Placeholder 2"/>
          <p:cNvSpPr>
            <a:spLocks noGrp="1"/>
          </p:cNvSpPr>
          <p:nvPr>
            <p:ph idx="1"/>
          </p:nvPr>
        </p:nvSpPr>
        <p:spPr>
          <a:xfrm>
            <a:off x="191589" y="1036320"/>
            <a:ext cx="11713028" cy="5821680"/>
          </a:xfrm>
        </p:spPr>
        <p:txBody>
          <a:bodyPr/>
          <a:lstStyle/>
          <a:p>
            <a:r>
              <a:rPr lang="en-GB" dirty="0"/>
              <a:t>Whereas gist of the halal standards in this regard reflects that animals must be served with mercy, hence, they must be treated such that they are not stressed or excited prior to slaughter. </a:t>
            </a:r>
            <a:endParaRPr lang="en-GB" dirty="0" smtClean="0"/>
          </a:p>
          <a:p>
            <a:r>
              <a:rPr lang="en-GB" dirty="0" smtClean="0"/>
              <a:t>Holding </a:t>
            </a:r>
            <a:r>
              <a:rPr lang="en-GB" dirty="0"/>
              <a:t>areas for </a:t>
            </a:r>
            <a:r>
              <a:rPr lang="en-GB" dirty="0" err="1" smtClean="0"/>
              <a:t>anials</a:t>
            </a:r>
            <a:r>
              <a:rPr lang="en-GB" dirty="0" smtClean="0"/>
              <a:t> </a:t>
            </a:r>
            <a:r>
              <a:rPr lang="en-GB" dirty="0"/>
              <a:t>should be provided with drinking water, as well as they should be nourished and well rested. </a:t>
            </a:r>
            <a:endParaRPr lang="en-GB" dirty="0" smtClean="0"/>
          </a:p>
          <a:p>
            <a:r>
              <a:rPr lang="en-GB" dirty="0" smtClean="0"/>
              <a:t>The </a:t>
            </a:r>
            <a:r>
              <a:rPr lang="en-GB" dirty="0"/>
              <a:t>slaughter knife must be sharp. </a:t>
            </a:r>
            <a:endParaRPr lang="en-GB" dirty="0" smtClean="0"/>
          </a:p>
          <a:p>
            <a:r>
              <a:rPr lang="en-GB" dirty="0" smtClean="0"/>
              <a:t>The </a:t>
            </a:r>
            <a:r>
              <a:rPr lang="en-GB" dirty="0"/>
              <a:t>size of the knife (blade length) should be proportioned to the size of the neck. </a:t>
            </a:r>
            <a:endParaRPr lang="en-GB" dirty="0" smtClean="0"/>
          </a:p>
          <a:p>
            <a:r>
              <a:rPr lang="en-GB" dirty="0" smtClean="0">
                <a:solidFill>
                  <a:srgbClr val="C00000"/>
                </a:solidFill>
              </a:rPr>
              <a:t>The </a:t>
            </a:r>
            <a:r>
              <a:rPr lang="en-GB" dirty="0">
                <a:solidFill>
                  <a:srgbClr val="C00000"/>
                </a:solidFill>
              </a:rPr>
              <a:t>knife should not be sharpened in front of the animal</a:t>
            </a:r>
            <a:r>
              <a:rPr lang="en-GB" dirty="0"/>
              <a:t>. </a:t>
            </a:r>
            <a:endParaRPr lang="en-GB" dirty="0" smtClean="0"/>
          </a:p>
          <a:p>
            <a:r>
              <a:rPr lang="en-GB" dirty="0" smtClean="0"/>
              <a:t>Furthermore</a:t>
            </a:r>
            <a:r>
              <a:rPr lang="en-GB" dirty="0"/>
              <a:t>, one animal should not be slaughtered in front of another animal (Awan </a:t>
            </a:r>
            <a:r>
              <a:rPr lang="en-GB" i="1" dirty="0"/>
              <a:t>et al.,</a:t>
            </a:r>
            <a:r>
              <a:rPr lang="en-GB" dirty="0"/>
              <a:t> 2017).</a:t>
            </a:r>
            <a:endParaRPr lang="en-US"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197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049000" cy="941161"/>
          </a:xfrm>
        </p:spPr>
        <p:txBody>
          <a:bodyPr>
            <a:normAutofit/>
          </a:bodyPr>
          <a:lstStyle/>
          <a:p>
            <a:r>
              <a:rPr lang="en-GB" sz="3600" b="1" dirty="0" smtClean="0"/>
              <a:t>CUTTING </a:t>
            </a:r>
            <a:r>
              <a:rPr lang="en-GB" sz="3600" b="1" dirty="0"/>
              <a:t>A PART FROM LIVE ANIMAL</a:t>
            </a:r>
            <a:endParaRPr lang="en-US" sz="3600" b="1" dirty="0"/>
          </a:p>
        </p:txBody>
      </p:sp>
      <p:sp>
        <p:nvSpPr>
          <p:cNvPr id="3" name="Content Placeholder 2"/>
          <p:cNvSpPr>
            <a:spLocks noGrp="1"/>
          </p:cNvSpPr>
          <p:nvPr>
            <p:ph idx="1"/>
          </p:nvPr>
        </p:nvSpPr>
        <p:spPr>
          <a:xfrm>
            <a:off x="95794" y="1227910"/>
            <a:ext cx="12009120" cy="5512524"/>
          </a:xfrm>
        </p:spPr>
        <p:txBody>
          <a:bodyPr>
            <a:noAutofit/>
          </a:bodyPr>
          <a:lstStyle/>
          <a:p>
            <a:r>
              <a:rPr lang="en-US" sz="3200" dirty="0" smtClean="0"/>
              <a:t>Cutting </a:t>
            </a:r>
            <a:r>
              <a:rPr lang="en-US" sz="3200" dirty="0"/>
              <a:t>a part from a live animal was a cruel </a:t>
            </a:r>
            <a:r>
              <a:rPr lang="en-US" sz="3200" dirty="0" smtClean="0"/>
              <a:t>practice among </a:t>
            </a:r>
            <a:r>
              <a:rPr lang="en-US" sz="3200" dirty="0" smtClean="0"/>
              <a:t>the Arabs</a:t>
            </a:r>
            <a:r>
              <a:rPr lang="en-US" sz="3200" dirty="0" smtClean="0"/>
              <a:t>.</a:t>
            </a:r>
          </a:p>
          <a:p>
            <a:r>
              <a:rPr lang="en-US" sz="3200" dirty="0" smtClean="0"/>
              <a:t>They </a:t>
            </a:r>
            <a:r>
              <a:rPr lang="en-US" sz="3200" dirty="0"/>
              <a:t>used such organs for consumption. </a:t>
            </a:r>
            <a:endParaRPr lang="en-US" sz="3200" dirty="0" smtClean="0"/>
          </a:p>
          <a:p>
            <a:r>
              <a:rPr lang="en-US" sz="3200" dirty="0" smtClean="0"/>
              <a:t>More </a:t>
            </a:r>
            <a:r>
              <a:rPr lang="en-US" sz="3200" dirty="0"/>
              <a:t>often the injured animal died due to bleeding and pain. </a:t>
            </a:r>
            <a:endParaRPr lang="en-US" sz="3200" dirty="0" smtClean="0"/>
          </a:p>
          <a:p>
            <a:r>
              <a:rPr lang="en-US" sz="3200" dirty="0" smtClean="0"/>
              <a:t>The </a:t>
            </a:r>
            <a:r>
              <a:rPr lang="en-US" sz="3200" dirty="0"/>
              <a:t>Holy Prophet (</a:t>
            </a:r>
            <a:r>
              <a:rPr lang="ar-SA" sz="3200" dirty="0"/>
              <a:t>ﷺ</a:t>
            </a:r>
            <a:r>
              <a:rPr lang="en-US" sz="3200" dirty="0"/>
              <a:t>) strictly banned this ill treatment, as evident from the following </a:t>
            </a:r>
            <a:r>
              <a:rPr lang="en-US" sz="3200" dirty="0" err="1"/>
              <a:t>ahadith</a:t>
            </a:r>
            <a:r>
              <a:rPr lang="en-US" sz="3200" dirty="0"/>
              <a:t>: </a:t>
            </a:r>
          </a:p>
          <a:p>
            <a:pPr lvl="1"/>
            <a:r>
              <a:rPr lang="en-US" sz="3200" dirty="0"/>
              <a:t>The people of Madinah were in the habit of cutting the humps off the camels and cutting the hindquarters from the sheep. </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214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 y="87087"/>
            <a:ext cx="11240589" cy="949233"/>
          </a:xfrm>
        </p:spPr>
        <p:txBody>
          <a:bodyPr>
            <a:normAutofit/>
          </a:bodyPr>
          <a:lstStyle/>
          <a:p>
            <a:r>
              <a:rPr lang="en-GB" sz="3600" b="1" dirty="0" smtClean="0"/>
              <a:t>CUTTING </a:t>
            </a:r>
            <a:r>
              <a:rPr lang="en-GB" sz="3600" b="1" dirty="0"/>
              <a:t>A PART FROM LIVE ANIMAL</a:t>
            </a:r>
            <a:endParaRPr lang="en-US" sz="3600" dirty="0"/>
          </a:p>
        </p:txBody>
      </p:sp>
      <p:sp>
        <p:nvSpPr>
          <p:cNvPr id="3" name="Content Placeholder 2"/>
          <p:cNvSpPr>
            <a:spLocks noGrp="1"/>
          </p:cNvSpPr>
          <p:nvPr>
            <p:ph idx="1"/>
          </p:nvPr>
        </p:nvSpPr>
        <p:spPr>
          <a:xfrm>
            <a:off x="113211" y="923108"/>
            <a:ext cx="11704320" cy="5817325"/>
          </a:xfrm>
        </p:spPr>
        <p:txBody>
          <a:bodyPr>
            <a:normAutofit lnSpcReduction="10000"/>
          </a:bodyPr>
          <a:lstStyle/>
          <a:p>
            <a:r>
              <a:rPr lang="en-US" dirty="0"/>
              <a:t>When the Prophet (</a:t>
            </a:r>
            <a:r>
              <a:rPr lang="ar-SA" dirty="0"/>
              <a:t>ﷺ</a:t>
            </a:r>
            <a:r>
              <a:rPr lang="en-US" dirty="0"/>
              <a:t>) came to Al-Madinah and saw this practice, he said: 'whatever is cut from an animal while it is still alive, then it is dead flesh’ (and dead is </a:t>
            </a:r>
            <a:r>
              <a:rPr lang="en-US" dirty="0" err="1"/>
              <a:t>haraam</a:t>
            </a:r>
            <a:r>
              <a:rPr lang="en-US" dirty="0"/>
              <a:t> in Islam). (Jami at-</a:t>
            </a:r>
            <a:r>
              <a:rPr lang="en-US" dirty="0" err="1"/>
              <a:t>Tirmidhi</a:t>
            </a:r>
            <a:r>
              <a:rPr lang="en-US" dirty="0"/>
              <a:t> 1480).  </a:t>
            </a:r>
          </a:p>
          <a:p>
            <a:pPr lvl="0"/>
            <a:r>
              <a:rPr lang="en-US" dirty="0" smtClean="0"/>
              <a:t>The </a:t>
            </a:r>
            <a:r>
              <a:rPr lang="en-US" dirty="0"/>
              <a:t>Prophet (</a:t>
            </a:r>
            <a:r>
              <a:rPr lang="ar-SA" dirty="0"/>
              <a:t>ﷺ</a:t>
            </a:r>
            <a:r>
              <a:rPr lang="en-US" dirty="0"/>
              <a:t>) cursed the person who did </a:t>
            </a:r>
            <a:r>
              <a:rPr lang="en-US" dirty="0" err="1">
                <a:solidFill>
                  <a:srgbClr val="C00000"/>
                </a:solidFill>
              </a:rPr>
              <a:t>Muthla</a:t>
            </a:r>
            <a:r>
              <a:rPr lang="en-US" dirty="0"/>
              <a:t> to an animal (</a:t>
            </a:r>
            <a:r>
              <a:rPr lang="en-US" dirty="0" err="1"/>
              <a:t>i</a:t>
            </a:r>
            <a:r>
              <a:rPr lang="en-US" dirty="0"/>
              <a:t> e., cut its limbs or some other part of the body while it is still alive). (</a:t>
            </a:r>
            <a:r>
              <a:rPr lang="en-US" dirty="0" err="1"/>
              <a:t>Sahih</a:t>
            </a:r>
            <a:r>
              <a:rPr lang="en-US" dirty="0"/>
              <a:t> al-Bukhari 5515). </a:t>
            </a:r>
          </a:p>
          <a:p>
            <a:r>
              <a:rPr lang="en-US" dirty="0"/>
              <a:t>These two </a:t>
            </a:r>
            <a:r>
              <a:rPr lang="en-US" dirty="0" err="1"/>
              <a:t>ahadith</a:t>
            </a:r>
            <a:r>
              <a:rPr lang="en-US" dirty="0"/>
              <a:t> reflect the height of kindness towards the animals. </a:t>
            </a:r>
            <a:endParaRPr lang="en-US" dirty="0" smtClean="0"/>
          </a:p>
          <a:p>
            <a:r>
              <a:rPr lang="en-US" dirty="0" smtClean="0"/>
              <a:t>Islam </a:t>
            </a:r>
            <a:r>
              <a:rPr lang="en-US" dirty="0"/>
              <a:t>not only advocates that live animals be treated with mercy, but the partly dead (that has not bled completely and still shows signs of life) must also be taken care of. </a:t>
            </a:r>
            <a:endParaRPr lang="en-US" dirty="0" smtClean="0"/>
          </a:p>
          <a:p>
            <a:r>
              <a:rPr lang="en-US" dirty="0" smtClean="0"/>
              <a:t>It </a:t>
            </a:r>
            <a:r>
              <a:rPr lang="en-US" dirty="0"/>
              <a:t>is </a:t>
            </a:r>
            <a:r>
              <a:rPr lang="en-US" dirty="0">
                <a:solidFill>
                  <a:srgbClr val="C00000"/>
                </a:solidFill>
              </a:rPr>
              <a:t>prohibited</a:t>
            </a:r>
            <a:r>
              <a:rPr lang="en-US" dirty="0"/>
              <a:t> to start skinning or cutting parts of the animal after slaughtering until it is completely dead. </a:t>
            </a:r>
            <a:endParaRPr lang="en-US" dirty="0" smtClean="0"/>
          </a:p>
          <a:p>
            <a:r>
              <a:rPr lang="en-US" dirty="0" smtClean="0"/>
              <a:t>The </a:t>
            </a:r>
            <a:r>
              <a:rPr lang="en-US" dirty="0"/>
              <a:t>act of </a:t>
            </a:r>
            <a:r>
              <a:rPr lang="en-US" dirty="0">
                <a:solidFill>
                  <a:srgbClr val="C00000"/>
                </a:solidFill>
              </a:rPr>
              <a:t>torturing</a:t>
            </a:r>
            <a:r>
              <a:rPr lang="en-US" dirty="0"/>
              <a:t> animals after slaughtering is prohibited by decreeing that the meat of such animals becomes </a:t>
            </a:r>
            <a:r>
              <a:rPr lang="en-US" dirty="0" err="1"/>
              <a:t>haraam</a:t>
            </a:r>
            <a:r>
              <a:rPr lang="en-US" dirty="0"/>
              <a:t>.</a:t>
            </a:r>
          </a:p>
          <a:p>
            <a:endParaRPr lang="en-US" dirty="0"/>
          </a:p>
          <a:p>
            <a:endParaRPr 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262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23" y="165464"/>
            <a:ext cx="11127377" cy="879566"/>
          </a:xfrm>
        </p:spPr>
        <p:txBody>
          <a:bodyPr>
            <a:normAutofit/>
          </a:bodyPr>
          <a:lstStyle/>
          <a:p>
            <a:r>
              <a:rPr lang="en-GB" sz="3600" b="1" dirty="0" smtClean="0"/>
              <a:t>SLAUGHTERING </a:t>
            </a:r>
            <a:r>
              <a:rPr lang="en-GB" sz="3600" b="1" dirty="0"/>
              <a:t>LACTATING ANIMALS</a:t>
            </a:r>
            <a:endParaRPr lang="en-US" sz="3600" b="1" dirty="0"/>
          </a:p>
        </p:txBody>
      </p:sp>
      <p:sp>
        <p:nvSpPr>
          <p:cNvPr id="3" name="Content Placeholder 2"/>
          <p:cNvSpPr>
            <a:spLocks noGrp="1"/>
          </p:cNvSpPr>
          <p:nvPr>
            <p:ph idx="1"/>
          </p:nvPr>
        </p:nvSpPr>
        <p:spPr>
          <a:xfrm>
            <a:off x="148046" y="1045030"/>
            <a:ext cx="11948160" cy="5747656"/>
          </a:xfrm>
        </p:spPr>
        <p:txBody>
          <a:bodyPr>
            <a:normAutofit/>
          </a:bodyPr>
          <a:lstStyle/>
          <a:p>
            <a:r>
              <a:rPr lang="en-US" sz="3200" dirty="0" smtClean="0"/>
              <a:t>Lactation </a:t>
            </a:r>
            <a:r>
              <a:rPr lang="en-US" sz="3200" dirty="0"/>
              <a:t>implies the secretion of milk from the mammary glands and the time duration that a mother lactates to feed her young one. </a:t>
            </a:r>
            <a:endParaRPr lang="en-US" sz="3200" dirty="0" smtClean="0"/>
          </a:p>
          <a:p>
            <a:r>
              <a:rPr lang="en-US" sz="3200" dirty="0" smtClean="0"/>
              <a:t>This </a:t>
            </a:r>
            <a:r>
              <a:rPr lang="en-US" sz="3200" dirty="0"/>
              <a:t>period is considered important for the better growth and nourishment of the new born. </a:t>
            </a:r>
            <a:endParaRPr lang="en-US" sz="3200" dirty="0" smtClean="0"/>
          </a:p>
          <a:p>
            <a:r>
              <a:rPr lang="en-US" sz="3200" dirty="0" smtClean="0"/>
              <a:t>In </a:t>
            </a:r>
            <a:r>
              <a:rPr lang="en-US" sz="3200" dirty="0"/>
              <a:t>Islam slaughtering or killing of lactating animals is disliked as is evident from the following hadith: </a:t>
            </a:r>
          </a:p>
          <a:p>
            <a:pPr lvl="1"/>
            <a:r>
              <a:rPr lang="en-GB" sz="3200" dirty="0"/>
              <a:t>Once </a:t>
            </a:r>
            <a:r>
              <a:rPr lang="en-GB" sz="3200" dirty="0" err="1"/>
              <a:t>Hazrat</a:t>
            </a:r>
            <a:r>
              <a:rPr lang="en-GB" sz="3200" dirty="0"/>
              <a:t> Muhammad (</a:t>
            </a:r>
            <a:r>
              <a:rPr lang="ar-SA" sz="3200" dirty="0"/>
              <a:t>ﷺ</a:t>
            </a:r>
            <a:r>
              <a:rPr lang="en-GB" sz="3200" dirty="0"/>
              <a:t>) came nearer a man from among the </a:t>
            </a:r>
            <a:r>
              <a:rPr lang="en-GB" sz="3200" dirty="0" err="1"/>
              <a:t>Ansar</a:t>
            </a:r>
            <a:r>
              <a:rPr lang="en-GB" sz="3200" dirty="0"/>
              <a:t> who had picked up a knife to slaughter an animal for the Messenger of Allah (</a:t>
            </a:r>
            <a:r>
              <a:rPr lang="ar-SA" sz="3200" dirty="0"/>
              <a:t>ﷺ</a:t>
            </a:r>
            <a:r>
              <a:rPr lang="en-GB" sz="3200" dirty="0"/>
              <a:t>), the Holy Prophet (</a:t>
            </a:r>
            <a:r>
              <a:rPr lang="ar-SA" sz="3200" dirty="0"/>
              <a:t>ﷺ</a:t>
            </a:r>
            <a:r>
              <a:rPr lang="en-GB" sz="3200" dirty="0"/>
              <a:t>) said to him: “Avoid those animals that are lactating.” (</a:t>
            </a:r>
            <a:r>
              <a:rPr lang="en-GB" sz="3200" dirty="0" err="1"/>
              <a:t>Sunan</a:t>
            </a:r>
            <a:r>
              <a:rPr lang="en-GB" sz="3200" dirty="0"/>
              <a:t> Ibn e </a:t>
            </a:r>
            <a:r>
              <a:rPr lang="en-GB" sz="3200" dirty="0" err="1"/>
              <a:t>Majha</a:t>
            </a:r>
            <a:r>
              <a:rPr lang="en-GB" sz="3200" dirty="0"/>
              <a:t> 3180).</a:t>
            </a:r>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235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 y="104504"/>
            <a:ext cx="11188337" cy="888274"/>
          </a:xfrm>
        </p:spPr>
        <p:txBody>
          <a:bodyPr>
            <a:normAutofit/>
          </a:bodyPr>
          <a:lstStyle/>
          <a:p>
            <a:r>
              <a:rPr lang="en-GB" sz="3600" b="1" dirty="0" smtClean="0"/>
              <a:t>CONCLUSIONS</a:t>
            </a:r>
            <a:endParaRPr lang="en-US" sz="3600" b="1" dirty="0"/>
          </a:p>
        </p:txBody>
      </p:sp>
      <p:sp>
        <p:nvSpPr>
          <p:cNvPr id="3" name="Content Placeholder 2"/>
          <p:cNvSpPr>
            <a:spLocks noGrp="1"/>
          </p:cNvSpPr>
          <p:nvPr>
            <p:ph idx="1"/>
          </p:nvPr>
        </p:nvSpPr>
        <p:spPr>
          <a:xfrm>
            <a:off x="165463" y="1175657"/>
            <a:ext cx="11869783" cy="5582194"/>
          </a:xfrm>
        </p:spPr>
        <p:txBody>
          <a:bodyPr>
            <a:normAutofit/>
          </a:bodyPr>
          <a:lstStyle/>
          <a:p>
            <a:r>
              <a:rPr lang="en-GB" sz="3200" dirty="0" smtClean="0"/>
              <a:t>From </a:t>
            </a:r>
            <a:r>
              <a:rPr lang="en-GB" sz="3200" dirty="0"/>
              <a:t>the above discourse, it can be judged that Islam is the religion of peace and compassion. </a:t>
            </a:r>
            <a:endParaRPr lang="en-GB" sz="3200" dirty="0" smtClean="0"/>
          </a:p>
          <a:p>
            <a:r>
              <a:rPr lang="en-GB" sz="3200" dirty="0" smtClean="0"/>
              <a:t>It </a:t>
            </a:r>
            <a:r>
              <a:rPr lang="en-GB" sz="3200" dirty="0"/>
              <a:t>not only takes care of the mankind but the animals also</a:t>
            </a:r>
            <a:r>
              <a:rPr lang="en-GB" sz="3200" dirty="0" smtClean="0"/>
              <a:t>.</a:t>
            </a:r>
          </a:p>
          <a:p>
            <a:r>
              <a:rPr lang="en-GB" sz="3200" dirty="0" smtClean="0"/>
              <a:t>Before </a:t>
            </a:r>
            <a:r>
              <a:rPr lang="en-GB" sz="3200" dirty="0"/>
              <a:t>Islam, there was darkness everywhere. </a:t>
            </a:r>
            <a:endParaRPr lang="en-GB" sz="3200" dirty="0" smtClean="0"/>
          </a:p>
          <a:p>
            <a:r>
              <a:rPr lang="en-GB" sz="3200" dirty="0" smtClean="0"/>
              <a:t>Animals </a:t>
            </a:r>
            <a:r>
              <a:rPr lang="en-GB" sz="3200" dirty="0"/>
              <a:t>were treated very cruelly. </a:t>
            </a:r>
            <a:endParaRPr lang="en-GB" sz="3200" dirty="0" smtClean="0"/>
          </a:p>
          <a:p>
            <a:r>
              <a:rPr lang="en-GB" sz="3200" dirty="0" smtClean="0"/>
              <a:t>They </a:t>
            </a:r>
            <a:r>
              <a:rPr lang="en-GB" sz="3200" dirty="0"/>
              <a:t>were tied as shooting targets </a:t>
            </a:r>
            <a:endParaRPr lang="en-GB" sz="3200" dirty="0" smtClean="0"/>
          </a:p>
          <a:p>
            <a:r>
              <a:rPr lang="en-GB" sz="3200" dirty="0" smtClean="0"/>
              <a:t>They were </a:t>
            </a:r>
            <a:r>
              <a:rPr lang="en-GB" sz="3200" dirty="0" smtClean="0"/>
              <a:t>made </a:t>
            </a:r>
            <a:r>
              <a:rPr lang="en-GB" sz="3200" dirty="0"/>
              <a:t>to fight each other for the fun and pleasure of the people. </a:t>
            </a:r>
            <a:endParaRPr lang="en-GB" sz="3200" dirty="0" smtClean="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34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 y="104504"/>
            <a:ext cx="11188337" cy="888274"/>
          </a:xfrm>
        </p:spPr>
        <p:txBody>
          <a:bodyPr>
            <a:normAutofit/>
          </a:bodyPr>
          <a:lstStyle/>
          <a:p>
            <a:r>
              <a:rPr lang="en-GB" sz="3600" b="1" dirty="0" smtClean="0"/>
              <a:t>CONCLUSIONS</a:t>
            </a:r>
            <a:endParaRPr lang="en-US" sz="3600" b="1" dirty="0"/>
          </a:p>
        </p:txBody>
      </p:sp>
      <p:sp>
        <p:nvSpPr>
          <p:cNvPr id="3" name="Content Placeholder 2"/>
          <p:cNvSpPr>
            <a:spLocks noGrp="1"/>
          </p:cNvSpPr>
          <p:nvPr>
            <p:ph idx="1"/>
          </p:nvPr>
        </p:nvSpPr>
        <p:spPr>
          <a:xfrm>
            <a:off x="165463" y="923109"/>
            <a:ext cx="11869783" cy="5834742"/>
          </a:xfrm>
        </p:spPr>
        <p:txBody>
          <a:bodyPr>
            <a:normAutofit/>
          </a:bodyPr>
          <a:lstStyle/>
          <a:p>
            <a:r>
              <a:rPr lang="en-GB" sz="3200" dirty="0" smtClean="0"/>
              <a:t>Their </a:t>
            </a:r>
            <a:r>
              <a:rPr lang="en-GB" sz="3200" dirty="0"/>
              <a:t>body parts were cut for consumption even when they were alive. </a:t>
            </a:r>
            <a:endParaRPr lang="en-GB" sz="3200" dirty="0" smtClean="0"/>
          </a:p>
          <a:p>
            <a:r>
              <a:rPr lang="en-GB" sz="3200" dirty="0" smtClean="0"/>
              <a:t>They </a:t>
            </a:r>
            <a:r>
              <a:rPr lang="en-GB" sz="3200" dirty="0"/>
              <a:t>were used in long journeys without proper feed. </a:t>
            </a:r>
            <a:endParaRPr lang="en-GB" sz="3200" dirty="0" smtClean="0"/>
          </a:p>
          <a:p>
            <a:r>
              <a:rPr lang="en-GB" sz="3200" dirty="0" smtClean="0"/>
              <a:t>The </a:t>
            </a:r>
            <a:r>
              <a:rPr lang="en-GB" sz="3200" dirty="0"/>
              <a:t>people at that time did not hesitate while slaughtering the lactating animals. </a:t>
            </a:r>
            <a:endParaRPr lang="en-GB" sz="3200" dirty="0" smtClean="0"/>
          </a:p>
          <a:p>
            <a:r>
              <a:rPr lang="en-GB" sz="3200" dirty="0" smtClean="0"/>
              <a:t>All </a:t>
            </a:r>
            <a:r>
              <a:rPr lang="en-GB" sz="3200" dirty="0"/>
              <a:t>these barbaric acts resulted in the miserable death of the animals. </a:t>
            </a:r>
            <a:endParaRPr lang="en-GB" sz="3200" dirty="0" smtClean="0"/>
          </a:p>
          <a:p>
            <a:r>
              <a:rPr lang="en-GB" sz="3200" dirty="0" smtClean="0"/>
              <a:t>There </a:t>
            </a:r>
            <a:r>
              <a:rPr lang="en-GB" sz="3200" dirty="0"/>
              <a:t>was no compassion and mercy for them. </a:t>
            </a:r>
            <a:endParaRPr lang="en-GB" sz="3200" dirty="0" smtClean="0"/>
          </a:p>
          <a:p>
            <a:r>
              <a:rPr lang="en-GB" sz="3200" dirty="0" smtClean="0"/>
              <a:t>Prophet </a:t>
            </a:r>
            <a:r>
              <a:rPr lang="en-GB" sz="3200" dirty="0"/>
              <a:t>Muhammad (</a:t>
            </a:r>
            <a:r>
              <a:rPr lang="ar-SA" sz="3200" dirty="0"/>
              <a:t>ﷺ</a:t>
            </a:r>
            <a:r>
              <a:rPr lang="en-GB" sz="3200" dirty="0"/>
              <a:t>) </a:t>
            </a:r>
            <a:r>
              <a:rPr lang="en-GB" sz="3200" dirty="0">
                <a:solidFill>
                  <a:srgbClr val="C00000"/>
                </a:solidFill>
              </a:rPr>
              <a:t>decreed that they shall be treated in good manners. </a:t>
            </a:r>
            <a:endParaRPr lang="en-GB" sz="3200" dirty="0" smtClean="0">
              <a:solidFill>
                <a:srgbClr val="C00000"/>
              </a:solidFill>
            </a:endParaRPr>
          </a:p>
          <a:p>
            <a:r>
              <a:rPr lang="en-GB" sz="3200" dirty="0" smtClean="0"/>
              <a:t>As </a:t>
            </a:r>
            <a:r>
              <a:rPr lang="en-GB" sz="3200" dirty="0"/>
              <a:t>they are part and parcel of the human society, hence they shall be treated humanely in all aspects of their lives.</a:t>
            </a:r>
            <a:endParaRPr lang="en-US" sz="3200" dirty="0"/>
          </a:p>
          <a:p>
            <a:endParaRPr lang="en-US" sz="3200"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1319" y="139337"/>
            <a:ext cx="708849" cy="81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462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GB" sz="6600" dirty="0"/>
          </a:p>
        </p:txBody>
      </p:sp>
      <p:pic>
        <p:nvPicPr>
          <p:cNvPr id="1026" name="Picture 2" descr="Thank You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04" y="1542487"/>
            <a:ext cx="7009532" cy="50324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697" y="429721"/>
            <a:ext cx="2102823" cy="24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http://a3.twimg.com/profile_images/1165913375/IFANC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9849"/>
            <a:ext cx="2773968" cy="22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78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FDED25-7677-454C-8CD0-B6FC15D1D531}" type="datetime1">
              <a:rPr lang="en-US" altLang="en-US" smtClean="0"/>
              <a:pPr/>
              <a:t>9/12/2020</a:t>
            </a:fld>
            <a:endParaRPr lang="en-US" altLang="en-US" smtClean="0"/>
          </a:p>
        </p:txBody>
      </p:sp>
      <p:sp>
        <p:nvSpPr>
          <p:cNvPr id="717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79F858-F259-41F6-971F-D44E08F9A777}" type="slidenum">
              <a:rPr lang="en-US" altLang="en-US"/>
              <a:pPr/>
              <a:t>6</a:t>
            </a:fld>
            <a:endParaRPr lang="en-US" altLang="en-US"/>
          </a:p>
        </p:txBody>
      </p:sp>
      <p:sp>
        <p:nvSpPr>
          <p:cNvPr id="6148" name="Rectangle 2"/>
          <p:cNvSpPr>
            <a:spLocks noGrp="1" noChangeArrowheads="1"/>
          </p:cNvSpPr>
          <p:nvPr>
            <p:ph type="title" idx="4294967295"/>
          </p:nvPr>
        </p:nvSpPr>
        <p:spPr>
          <a:xfrm>
            <a:off x="1524000" y="152400"/>
            <a:ext cx="9144000" cy="1143000"/>
          </a:xfrm>
        </p:spPr>
        <p:txBody>
          <a:bodyPr>
            <a:normAutofit/>
          </a:bodyPr>
          <a:lstStyle/>
          <a:p>
            <a:pPr eaLnBrk="1" hangingPunct="1">
              <a:defRPr/>
            </a:pPr>
            <a:r>
              <a:rPr lang="en-US" sz="4000" b="1" dirty="0">
                <a:solidFill>
                  <a:srgbClr val="006600"/>
                </a:solidFill>
              </a:rPr>
              <a:t>What is IFANCA?</a:t>
            </a:r>
            <a:r>
              <a:rPr lang="en-US" sz="4000" b="1" dirty="0">
                <a:solidFill>
                  <a:srgbClr val="FF9900"/>
                </a:solidFill>
              </a:rPr>
              <a:t/>
            </a:r>
            <a:br>
              <a:rPr lang="en-US" sz="4000" b="1" dirty="0">
                <a:solidFill>
                  <a:srgbClr val="FF9900"/>
                </a:solidFill>
              </a:rPr>
            </a:br>
            <a:r>
              <a:rPr lang="en-US" sz="3200" b="1" dirty="0"/>
              <a:t>Islamic Food and Nutrition Council of America</a:t>
            </a:r>
            <a:endParaRPr lang="en-US" sz="3200" b="1" dirty="0">
              <a:latin typeface="Copperplate Gothic Light" pitchFamily="34" charset="0"/>
            </a:endParaRPr>
          </a:p>
        </p:txBody>
      </p:sp>
      <p:sp>
        <p:nvSpPr>
          <p:cNvPr id="7173" name="Rectangle 3"/>
          <p:cNvSpPr>
            <a:spLocks noGrp="1" noChangeArrowheads="1"/>
          </p:cNvSpPr>
          <p:nvPr>
            <p:ph type="body" idx="4294967295"/>
          </p:nvPr>
        </p:nvSpPr>
        <p:spPr>
          <a:xfrm>
            <a:off x="1524000" y="1524000"/>
            <a:ext cx="9144000" cy="5334000"/>
          </a:xfrm>
        </p:spPr>
        <p:txBody>
          <a:bodyPr/>
          <a:lstStyle/>
          <a:p>
            <a:pPr eaLnBrk="1" hangingPunct="1"/>
            <a:r>
              <a:rPr lang="en-US" altLang="en-US" smtClean="0"/>
              <a:t>Established in 1982</a:t>
            </a:r>
          </a:p>
          <a:p>
            <a:pPr eaLnBrk="1" hangingPunct="1"/>
            <a:r>
              <a:rPr lang="en-US" altLang="en-US" smtClean="0">
                <a:solidFill>
                  <a:srgbClr val="339933"/>
                </a:solidFill>
              </a:rPr>
              <a:t>Owned, managed and operated by Muslims</a:t>
            </a:r>
          </a:p>
          <a:p>
            <a:pPr eaLnBrk="1" hangingPunct="1"/>
            <a:r>
              <a:rPr lang="en-US" altLang="en-US" smtClean="0"/>
              <a:t>Not for Profit Technical Islamic Organization</a:t>
            </a:r>
          </a:p>
          <a:p>
            <a:pPr eaLnBrk="1" hangingPunct="1"/>
            <a:r>
              <a:rPr lang="en-US" altLang="en-US" smtClean="0">
                <a:solidFill>
                  <a:srgbClr val="FF3300"/>
                </a:solidFill>
              </a:rPr>
              <a:t>Supervising</a:t>
            </a:r>
            <a:r>
              <a:rPr lang="en-US" altLang="en-US" smtClean="0"/>
              <a:t> production of halal foods</a:t>
            </a:r>
          </a:p>
          <a:p>
            <a:pPr eaLnBrk="1" hangingPunct="1"/>
            <a:r>
              <a:rPr lang="en-US" altLang="en-US" smtClean="0">
                <a:solidFill>
                  <a:srgbClr val="0000CC"/>
                </a:solidFill>
              </a:rPr>
              <a:t>Certifying</a:t>
            </a:r>
            <a:r>
              <a:rPr lang="en-US" altLang="en-US" smtClean="0"/>
              <a:t> halal products</a:t>
            </a:r>
          </a:p>
          <a:p>
            <a:pPr eaLnBrk="1" hangingPunct="1"/>
            <a:r>
              <a:rPr lang="en-US" altLang="en-US" smtClean="0"/>
              <a:t>Finding </a:t>
            </a:r>
            <a:r>
              <a:rPr lang="en-US" altLang="en-US" smtClean="0">
                <a:solidFill>
                  <a:srgbClr val="FF3300"/>
                </a:solidFill>
              </a:rPr>
              <a:t>solutions</a:t>
            </a:r>
            <a:r>
              <a:rPr lang="en-US" altLang="en-US" smtClean="0"/>
              <a:t> for new challenges</a:t>
            </a:r>
          </a:p>
          <a:p>
            <a:pPr eaLnBrk="1" hangingPunct="1"/>
            <a:r>
              <a:rPr lang="en-US" altLang="en-US" smtClean="0">
                <a:solidFill>
                  <a:srgbClr val="FF3300"/>
                </a:solidFill>
              </a:rPr>
              <a:t>Consulting</a:t>
            </a:r>
            <a:r>
              <a:rPr lang="en-US" altLang="en-US" smtClean="0"/>
              <a:t> with Islamic scholars on issues facing Muslims in selecting food products</a:t>
            </a:r>
          </a:p>
          <a:p>
            <a:pPr eaLnBrk="1" hangingPunct="1"/>
            <a:r>
              <a:rPr lang="en-US" altLang="en-US" smtClean="0">
                <a:solidFill>
                  <a:srgbClr val="0000CC"/>
                </a:solidFill>
              </a:rPr>
              <a:t>Publishing</a:t>
            </a:r>
            <a:r>
              <a:rPr lang="en-US" altLang="en-US" smtClean="0"/>
              <a:t> relevant information</a:t>
            </a:r>
          </a:p>
        </p:txBody>
      </p:sp>
      <p:pic>
        <p:nvPicPr>
          <p:cNvPr id="7174"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3469"/>
            <a:ext cx="1401572" cy="57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152400"/>
            <a:ext cx="662420" cy="76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087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3.gstatic.com/images?q=tbn:ANd9GcQf3YNOQBqANVuvgKspSIa6GRUSoOiPRav8RNGjFT1Iy4DkBHCj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47942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https://encrypted-tbn0.gstatic.com/images?q=tbn:ANd9GcQx1qIzN_6RKTrxTkdtAdvxYSeg-pra05hFrg81eD-ckP98r1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838200"/>
            <a:ext cx="42211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descr="ifanca%20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0" y="0"/>
            <a:ext cx="1295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79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A5FEEB-88D9-415B-BE2E-67542A419F5D}" type="datetime1">
              <a:rPr lang="en-US" altLang="en-US" smtClean="0"/>
              <a:pPr/>
              <a:t>9/12/2020</a:t>
            </a:fld>
            <a:endParaRPr lang="en-US" altLang="en-US" smtClean="0"/>
          </a:p>
        </p:txBody>
      </p:sp>
      <p:sp>
        <p:nvSpPr>
          <p:cNvPr id="921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2C5961-6ED0-491E-BEA5-012DE00EEE41}" type="slidenum">
              <a:rPr lang="en-US" altLang="en-US"/>
              <a:pPr/>
              <a:t>8</a:t>
            </a:fld>
            <a:endParaRPr lang="en-US" altLang="en-US"/>
          </a:p>
        </p:txBody>
      </p:sp>
      <p:sp>
        <p:nvSpPr>
          <p:cNvPr id="2053" name="Rectangle 1026"/>
          <p:cNvSpPr>
            <a:spLocks noGrp="1" noChangeArrowheads="1"/>
          </p:cNvSpPr>
          <p:nvPr>
            <p:ph type="title" idx="4294967295"/>
          </p:nvPr>
        </p:nvSpPr>
        <p:spPr>
          <a:xfrm>
            <a:off x="1752600" y="228600"/>
            <a:ext cx="8686800" cy="1219200"/>
          </a:xfrm>
        </p:spPr>
        <p:txBody>
          <a:bodyPr>
            <a:normAutofit/>
          </a:bodyPr>
          <a:lstStyle/>
          <a:p>
            <a:pPr eaLnBrk="1" hangingPunct="1">
              <a:defRPr/>
            </a:pPr>
            <a:r>
              <a:rPr lang="en-US" sz="4000" b="1" dirty="0">
                <a:solidFill>
                  <a:srgbClr val="006600"/>
                </a:solidFill>
              </a:rPr>
              <a:t>IFANCA</a:t>
            </a:r>
            <a:br>
              <a:rPr lang="en-US" sz="4000" b="1" dirty="0">
                <a:solidFill>
                  <a:srgbClr val="006600"/>
                </a:solidFill>
              </a:rPr>
            </a:br>
            <a:r>
              <a:rPr lang="en-US" sz="4000" b="1" dirty="0"/>
              <a:t>Crescent M Certification</a:t>
            </a:r>
            <a:endParaRPr lang="en-US" sz="3600" b="1" dirty="0"/>
          </a:p>
        </p:txBody>
      </p:sp>
      <p:sp>
        <p:nvSpPr>
          <p:cNvPr id="9221" name="Rectangle 1027"/>
          <p:cNvSpPr>
            <a:spLocks noGrp="1" noChangeArrowheads="1"/>
          </p:cNvSpPr>
          <p:nvPr>
            <p:ph type="body" idx="4294967295"/>
          </p:nvPr>
        </p:nvSpPr>
        <p:spPr>
          <a:xfrm>
            <a:off x="1524000" y="1676400"/>
            <a:ext cx="9144000" cy="4876800"/>
          </a:xfrm>
        </p:spPr>
        <p:txBody>
          <a:bodyPr/>
          <a:lstStyle/>
          <a:p>
            <a:r>
              <a:rPr lang="en-US" altLang="en-US" smtClean="0"/>
              <a:t>IFANCA’s </a:t>
            </a:r>
            <a:r>
              <a:rPr lang="en-US" altLang="en-US" smtClean="0">
                <a:solidFill>
                  <a:srgbClr val="FF0000"/>
                </a:solidFill>
              </a:rPr>
              <a:t>activities</a:t>
            </a:r>
            <a:r>
              <a:rPr lang="en-US" altLang="en-US" smtClean="0"/>
              <a:t> spread in over </a:t>
            </a:r>
            <a:r>
              <a:rPr lang="en-US" altLang="en-US" smtClean="0">
                <a:solidFill>
                  <a:srgbClr val="FF0000"/>
                </a:solidFill>
              </a:rPr>
              <a:t>75</a:t>
            </a:r>
            <a:r>
              <a:rPr lang="en-US" altLang="en-US" smtClean="0"/>
              <a:t> countries </a:t>
            </a:r>
          </a:p>
          <a:p>
            <a:r>
              <a:rPr lang="en-US" altLang="en-US" smtClean="0"/>
              <a:t>IFANCA certified </a:t>
            </a:r>
            <a:r>
              <a:rPr lang="en-US" altLang="en-US" smtClean="0">
                <a:solidFill>
                  <a:srgbClr val="3366CC"/>
                </a:solidFill>
              </a:rPr>
              <a:t>companies</a:t>
            </a:r>
            <a:r>
              <a:rPr lang="en-US" altLang="en-US" smtClean="0"/>
              <a:t> - over </a:t>
            </a:r>
            <a:r>
              <a:rPr lang="en-US" altLang="en-US" smtClean="0">
                <a:solidFill>
                  <a:srgbClr val="3366CC"/>
                </a:solidFill>
              </a:rPr>
              <a:t>2,200</a:t>
            </a:r>
            <a:r>
              <a:rPr lang="en-US" altLang="en-US" smtClean="0"/>
              <a:t> </a:t>
            </a:r>
          </a:p>
          <a:p>
            <a:r>
              <a:rPr lang="en-US" altLang="en-US" smtClean="0"/>
              <a:t>IFANCA certified </a:t>
            </a:r>
            <a:r>
              <a:rPr lang="en-US" altLang="en-US" smtClean="0">
                <a:solidFill>
                  <a:srgbClr val="3366CC"/>
                </a:solidFill>
              </a:rPr>
              <a:t>plants</a:t>
            </a:r>
            <a:r>
              <a:rPr lang="en-US" altLang="en-US" smtClean="0"/>
              <a:t> - over 5,000 </a:t>
            </a:r>
          </a:p>
          <a:p>
            <a:r>
              <a:rPr lang="en-US" altLang="en-US" smtClean="0"/>
              <a:t>IFANCA certified sites - over 3,200 </a:t>
            </a:r>
          </a:p>
          <a:p>
            <a:r>
              <a:rPr lang="en-US" altLang="en-US" smtClean="0"/>
              <a:t>IFANCA certified retail products – over 20,000 </a:t>
            </a:r>
          </a:p>
          <a:p>
            <a:r>
              <a:rPr lang="en-US" altLang="en-US" smtClean="0"/>
              <a:t>IFANCA certified industry products – over 100,000</a:t>
            </a:r>
          </a:p>
        </p:txBody>
      </p:sp>
      <p:pic>
        <p:nvPicPr>
          <p:cNvPr id="9222"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6026" y="152400"/>
            <a:ext cx="1679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E:\IFANCA - 2015\LOGOS\HIGH RESOLUTION 09.03.2016\Crescent-M IFANCA Certified - high 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76200"/>
            <a:ext cx="93345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625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D7ED71-E2AE-4A91-B221-26C960665A9C}" type="datetime1">
              <a:rPr lang="en-US" altLang="en-US" smtClean="0"/>
              <a:pPr/>
              <a:t>9/12/2020</a:t>
            </a:fld>
            <a:endParaRPr lang="en-US" altLang="en-US" smtClean="0"/>
          </a:p>
        </p:txBody>
      </p:sp>
      <p:sp>
        <p:nvSpPr>
          <p:cNvPr id="1024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FF341B-733E-4E02-8E56-481DB3EEADBD}" type="slidenum">
              <a:rPr lang="en-US" altLang="en-US"/>
              <a:pPr/>
              <a:t>9</a:t>
            </a:fld>
            <a:endParaRPr lang="en-US" altLang="en-US"/>
          </a:p>
        </p:txBody>
      </p:sp>
      <p:sp>
        <p:nvSpPr>
          <p:cNvPr id="2053" name="Rectangle 1026"/>
          <p:cNvSpPr>
            <a:spLocks noGrp="1" noChangeArrowheads="1"/>
          </p:cNvSpPr>
          <p:nvPr>
            <p:ph type="title" idx="4294967295"/>
          </p:nvPr>
        </p:nvSpPr>
        <p:spPr>
          <a:xfrm>
            <a:off x="1752600" y="228600"/>
            <a:ext cx="8686800" cy="1219200"/>
          </a:xfrm>
        </p:spPr>
        <p:txBody>
          <a:bodyPr>
            <a:normAutofit/>
          </a:bodyPr>
          <a:lstStyle/>
          <a:p>
            <a:pPr eaLnBrk="1" hangingPunct="1">
              <a:defRPr/>
            </a:pPr>
            <a:r>
              <a:rPr lang="en-US" sz="4000" b="1" dirty="0">
                <a:solidFill>
                  <a:srgbClr val="006600"/>
                </a:solidFill>
              </a:rPr>
              <a:t/>
            </a:r>
            <a:br>
              <a:rPr lang="en-US" sz="4000" b="1" dirty="0">
                <a:solidFill>
                  <a:srgbClr val="006600"/>
                </a:solidFill>
              </a:rPr>
            </a:br>
            <a:r>
              <a:rPr lang="en-US" sz="4000" b="1" dirty="0"/>
              <a:t>Crescent M Certification</a:t>
            </a:r>
            <a:endParaRPr lang="en-US" sz="3600" b="1" dirty="0"/>
          </a:p>
        </p:txBody>
      </p:sp>
      <p:sp>
        <p:nvSpPr>
          <p:cNvPr id="10245" name="Rectangle 1027"/>
          <p:cNvSpPr>
            <a:spLocks noGrp="1" noChangeArrowheads="1"/>
          </p:cNvSpPr>
          <p:nvPr>
            <p:ph type="body" idx="4294967295"/>
          </p:nvPr>
        </p:nvSpPr>
        <p:spPr>
          <a:xfrm>
            <a:off x="1524000" y="1524000"/>
            <a:ext cx="9144000" cy="5105400"/>
          </a:xfrm>
        </p:spPr>
        <p:txBody>
          <a:bodyPr/>
          <a:lstStyle/>
          <a:p>
            <a:pPr eaLnBrk="1" hangingPunct="1"/>
            <a:r>
              <a:rPr lang="en-US" altLang="en-US" dirty="0" smtClean="0"/>
              <a:t>IFANCA certificates and certified products accepted world over</a:t>
            </a:r>
          </a:p>
          <a:p>
            <a:pPr eaLnBrk="1" hangingPunct="1"/>
            <a:r>
              <a:rPr lang="en-US" altLang="en-US" dirty="0" smtClean="0"/>
              <a:t>IFANCA - recognized by organizations like</a:t>
            </a:r>
          </a:p>
          <a:p>
            <a:pPr lvl="1" eaLnBrk="1" hangingPunct="1"/>
            <a:r>
              <a:rPr lang="en-US" altLang="en-US" sz="3200" dirty="0"/>
              <a:t>JAKIM Malaysia</a:t>
            </a:r>
          </a:p>
          <a:p>
            <a:pPr lvl="1" eaLnBrk="1" hangingPunct="1"/>
            <a:r>
              <a:rPr lang="en-US" altLang="en-US" sz="3200" dirty="0"/>
              <a:t>MUI Indonesia</a:t>
            </a:r>
          </a:p>
          <a:p>
            <a:pPr lvl="1" eaLnBrk="1" hangingPunct="1"/>
            <a:r>
              <a:rPr lang="en-US" altLang="en-US" sz="3200" dirty="0"/>
              <a:t>MUIS Singapore</a:t>
            </a:r>
          </a:p>
          <a:p>
            <a:pPr lvl="1" eaLnBrk="1" hangingPunct="1"/>
            <a:r>
              <a:rPr lang="en-US" altLang="en-US" sz="3200" dirty="0"/>
              <a:t>MWL Saudi Arabia</a:t>
            </a:r>
          </a:p>
          <a:p>
            <a:pPr lvl="1" eaLnBrk="1" hangingPunct="1"/>
            <a:r>
              <a:rPr lang="en-US" altLang="en-US" sz="3200" dirty="0"/>
              <a:t>United Arab Emirates</a:t>
            </a:r>
          </a:p>
        </p:txBody>
      </p:sp>
      <p:pic>
        <p:nvPicPr>
          <p:cNvPr id="10246" name="Picture 9" descr="ifanca%2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1"/>
            <a:ext cx="15684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E:\IFANCA - 2015\LOGOS\HIGH RESOLUTION 09.03.2016\Crescent-M IFANCA Certified - high 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5475" y="3029527"/>
            <a:ext cx="23050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176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4625</Words>
  <Application>Microsoft Office PowerPoint</Application>
  <PresentationFormat>Widescreen</PresentationFormat>
  <Paragraphs>354</Paragraphs>
  <Slides>57</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8" baseType="lpstr">
      <vt:lpstr>Aharoni</vt:lpstr>
      <vt:lpstr>Algerian</vt:lpstr>
      <vt:lpstr>Arial</vt:lpstr>
      <vt:lpstr>Arial Black</vt:lpstr>
      <vt:lpstr>Calibri</vt:lpstr>
      <vt:lpstr>Calibri Light</vt:lpstr>
      <vt:lpstr>Copperplate Gothic Light</vt:lpstr>
      <vt:lpstr>Times New Roman</vt:lpstr>
      <vt:lpstr>Wingdings</vt:lpstr>
      <vt:lpstr>Office Theme</vt:lpstr>
      <vt:lpstr>Photo Editor Photo</vt:lpstr>
      <vt:lpstr>ANIMAL RIGHTS &amp; WELFARE IN ISLAM</vt:lpstr>
      <vt:lpstr>PowerPoint Presentation</vt:lpstr>
      <vt:lpstr>PowerPoint Presentation</vt:lpstr>
      <vt:lpstr>Credentials</vt:lpstr>
      <vt:lpstr>Credentials</vt:lpstr>
      <vt:lpstr>What is IFANCA? Islamic Food and Nutrition Council of America</vt:lpstr>
      <vt:lpstr>PowerPoint Presentation</vt:lpstr>
      <vt:lpstr>IFANCA Crescent M Certification</vt:lpstr>
      <vt:lpstr> Crescent M Certification</vt:lpstr>
      <vt:lpstr> Crescent M Certification</vt:lpstr>
      <vt:lpstr> Halal Certification Logos</vt:lpstr>
      <vt:lpstr>PowerPoint Presentation</vt:lpstr>
      <vt:lpstr>PowerPoint Presentation</vt:lpstr>
      <vt:lpstr>PowerPoint Presentation</vt:lpstr>
      <vt:lpstr>Some international Ifanca clients</vt:lpstr>
      <vt:lpstr>PowerPoint Presentation</vt:lpstr>
      <vt:lpstr>PowerPoint Presentation</vt:lpstr>
      <vt:lpstr>Halal</vt:lpstr>
      <vt:lpstr>Haraam</vt:lpstr>
      <vt:lpstr>Mashbooh</vt:lpstr>
      <vt:lpstr>Tayyab</vt:lpstr>
      <vt:lpstr>Tayyab</vt:lpstr>
      <vt:lpstr>ANIMAL RIGHTS &amp; WELFARE IN ISLAM</vt:lpstr>
      <vt:lpstr>INTRODUCTION</vt:lpstr>
      <vt:lpstr>INTRODUCTION</vt:lpstr>
      <vt:lpstr>Animal welfare</vt:lpstr>
      <vt:lpstr>Animal welfare</vt:lpstr>
      <vt:lpstr>Animal welfare</vt:lpstr>
      <vt:lpstr>Legislations on Animal Welfare</vt:lpstr>
      <vt:lpstr>Legislations on Animal Welfare</vt:lpstr>
      <vt:lpstr>Islam and Animal Welfare</vt:lpstr>
      <vt:lpstr>ISLAM AND ANIMAL WELFARE </vt:lpstr>
      <vt:lpstr> ISLAM AND ANIMAL WELFARE </vt:lpstr>
      <vt:lpstr>ISLAM AND ANIMAL WELFARE</vt:lpstr>
      <vt:lpstr>The Holy Quran and Animals</vt:lpstr>
      <vt:lpstr>The Holy Quran and Animals</vt:lpstr>
      <vt:lpstr>The Holy Quran and Animals</vt:lpstr>
      <vt:lpstr>The Holy Quran and Animals</vt:lpstr>
      <vt:lpstr>Using animals as shooting targets</vt:lpstr>
      <vt:lpstr>Using animals as shooting targets</vt:lpstr>
      <vt:lpstr>Maltreating animals</vt:lpstr>
      <vt:lpstr>Maltreating animals</vt:lpstr>
      <vt:lpstr>Maltreating animals</vt:lpstr>
      <vt:lpstr>Modern requirements</vt:lpstr>
      <vt:lpstr>Modern requirements</vt:lpstr>
      <vt:lpstr>REWARD AND PUNISHMENT FOR TREATMENT OF ANIMALS</vt:lpstr>
      <vt:lpstr>KINDNESS TO ANIMALS DURING SLAUGHTER</vt:lpstr>
      <vt:lpstr>KINDNESS TO ANIMALS DURING SLAUGHTER</vt:lpstr>
      <vt:lpstr>KINDNESS TO ANIMALS DURING SLAUGHTER</vt:lpstr>
      <vt:lpstr>Islam on animal rights</vt:lpstr>
      <vt:lpstr>Islam on animal rights</vt:lpstr>
      <vt:lpstr>CUTTING A PART FROM LIVE ANIMAL</vt:lpstr>
      <vt:lpstr>CUTTING A PART FROM LIVE ANIMAL</vt:lpstr>
      <vt:lpstr>SLAUGHTERING LACTATING ANIMALS</vt:lpstr>
      <vt:lpstr>CONCLUSIONS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28</cp:revision>
  <dcterms:created xsi:type="dcterms:W3CDTF">2020-09-11T14:21:55Z</dcterms:created>
  <dcterms:modified xsi:type="dcterms:W3CDTF">2020-09-12T05:46:40Z</dcterms:modified>
</cp:coreProperties>
</file>